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 id="2147483686" r:id="rId7"/>
    <p:sldMasterId id="2147483718" r:id="rId8"/>
    <p:sldMasterId id="2147483724" r:id="rId9"/>
  </p:sldMasterIdLst>
  <p:notesMasterIdLst>
    <p:notesMasterId r:id="rId26"/>
  </p:notesMasterIdLst>
  <p:handoutMasterIdLst>
    <p:handoutMasterId r:id="rId27"/>
  </p:handoutMasterIdLst>
  <p:sldIdLst>
    <p:sldId id="378" r:id="rId10"/>
    <p:sldId id="379" r:id="rId11"/>
    <p:sldId id="419" r:id="rId12"/>
    <p:sldId id="380" r:id="rId13"/>
    <p:sldId id="401" r:id="rId14"/>
    <p:sldId id="407" r:id="rId15"/>
    <p:sldId id="440" r:id="rId16"/>
    <p:sldId id="438" r:id="rId17"/>
    <p:sldId id="432" r:id="rId18"/>
    <p:sldId id="427" r:id="rId19"/>
    <p:sldId id="436" r:id="rId20"/>
    <p:sldId id="400" r:id="rId21"/>
    <p:sldId id="388" r:id="rId22"/>
    <p:sldId id="439" r:id="rId23"/>
    <p:sldId id="389" r:id="rId24"/>
    <p:sldId id="441"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 Butterton" initials="JRB" lastIdx="24" clrIdx="0"/>
  <p:cmAuthor id="1" name="Frank Dutko" initials="FD" lastIdx="86" clrIdx="1"/>
  <p:cmAuthor id="2" name="Sabrina Wan" initials="SW" lastIdx="1" clrIdx="2"/>
  <p:cmAuthor id="3" name="Elizabeth Martin" initials="EAM" lastIdx="62" clrIdx="3"/>
  <p:cmAuthor id="4" name="Danielle Mancaruso" initials="DEM" lastIdx="1" clrIdx="4"/>
  <p:cmAuthor id="5" name="Merck &amp; Co., Inc." initials="MM" lastIdx="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0000CC"/>
    <a:srgbClr val="00CC00"/>
    <a:srgbClr val="21368B"/>
    <a:srgbClr val="19DDBD"/>
    <a:srgbClr val="8402D4"/>
    <a:srgbClr val="000096"/>
    <a:srgbClr val="3366CC"/>
    <a:srgbClr val="D1F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521" autoAdjust="0"/>
    <p:restoredTop sz="97968" autoAdjust="0"/>
  </p:normalViewPr>
  <p:slideViewPr>
    <p:cSldViewPr snapToGrid="0">
      <p:cViewPr>
        <p:scale>
          <a:sx n="125" d="100"/>
          <a:sy n="125" d="100"/>
        </p:scale>
        <p:origin x="-2028" y="-47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9" d="100"/>
          <a:sy n="39" d="100"/>
        </p:scale>
        <p:origin x="-234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54239806758554"/>
          <c:y val="0.1976644116668515"/>
          <c:w val="0.78645320776584948"/>
          <c:h val="0.68472219141621382"/>
        </c:manualLayout>
      </c:layout>
      <c:barChart>
        <c:barDir val="col"/>
        <c:grouping val="clustered"/>
        <c:varyColors val="0"/>
        <c:ser>
          <c:idx val="0"/>
          <c:order val="0"/>
          <c:tx>
            <c:strRef>
              <c:f>'RE Ira'!$B$1</c:f>
              <c:strCache>
                <c:ptCount val="1"/>
                <c:pt idx="0">
                  <c:v>Full Analysis Set</c:v>
                </c:pt>
              </c:strCache>
            </c:strRef>
          </c:tx>
          <c:spPr>
            <a:solidFill>
              <a:srgbClr val="00CC00">
                <a:alpha val="30196"/>
              </a:srgbClr>
            </a:solidFill>
            <a:ln>
              <a:solidFill>
                <a:schemeClr val="tx1"/>
              </a:solidFill>
            </a:ln>
            <a:scene3d>
              <a:camera prst="orthographicFront"/>
              <a:lightRig rig="threePt" dir="t"/>
            </a:scene3d>
            <a:sp3d>
              <a:bevelT/>
            </a:sp3d>
          </c:spPr>
          <c:invertIfNegative val="0"/>
          <c:dLbls>
            <c:showLegendKey val="0"/>
            <c:showVal val="1"/>
            <c:showCatName val="0"/>
            <c:showSerName val="0"/>
            <c:showPercent val="0"/>
            <c:showBubbleSize val="0"/>
            <c:showLeaderLines val="0"/>
          </c:dLbls>
          <c:errBars>
            <c:errBarType val="both"/>
            <c:errValType val="cust"/>
            <c:noEndCap val="0"/>
            <c:plus>
              <c:numRef>
                <c:f>'RE Ira'!$C$5:$C$6</c:f>
                <c:numCache>
                  <c:formatCode>General</c:formatCode>
                  <c:ptCount val="2"/>
                  <c:pt idx="0">
                    <c:v>2.2999999999999972</c:v>
                  </c:pt>
                  <c:pt idx="1">
                    <c:v>0</c:v>
                  </c:pt>
                </c:numCache>
              </c:numRef>
            </c:plus>
            <c:minus>
              <c:numRef>
                <c:f>'RE Ira'!$B$5:$B$6</c:f>
                <c:numCache>
                  <c:formatCode>General</c:formatCode>
                  <c:ptCount val="2"/>
                  <c:pt idx="0">
                    <c:v>9.7000000000000028</c:v>
                  </c:pt>
                  <c:pt idx="1">
                    <c:v>7.2999999999999972</c:v>
                  </c:pt>
                </c:numCache>
              </c:numRef>
            </c:minus>
            <c:spPr>
              <a:ln w="19050"/>
            </c:spPr>
          </c:errBars>
          <c:cat>
            <c:strRef>
              <c:f>'RE Ira'!$A$2:$A$3</c:f>
              <c:strCache>
                <c:ptCount val="2"/>
                <c:pt idx="0">
                  <c:v>16 weeks + RBV</c:v>
                </c:pt>
                <c:pt idx="1">
                  <c:v>24 weeks (no RBV)</c:v>
                </c:pt>
              </c:strCache>
            </c:strRef>
          </c:cat>
          <c:val>
            <c:numRef>
              <c:f>'RE Ira'!$B$2:$B$3</c:f>
              <c:numCache>
                <c:formatCode>General</c:formatCode>
                <c:ptCount val="2"/>
                <c:pt idx="0">
                  <c:v>98</c:v>
                </c:pt>
                <c:pt idx="1">
                  <c:v>100</c:v>
                </c:pt>
              </c:numCache>
            </c:numRef>
          </c:val>
        </c:ser>
        <c:ser>
          <c:idx val="1"/>
          <c:order val="1"/>
          <c:tx>
            <c:strRef>
              <c:f>'RE Ira'!$C$1</c:f>
              <c:strCache>
                <c:ptCount val="1"/>
                <c:pt idx="0">
                  <c:v>Modified Full Analysis Set</c:v>
                </c:pt>
              </c:strCache>
            </c:strRef>
          </c:tx>
          <c:spPr>
            <a:solidFill>
              <a:srgbClr val="0000CC"/>
            </a:solidFill>
            <a:ln>
              <a:solidFill>
                <a:schemeClr val="tx1"/>
              </a:solidFill>
            </a:ln>
            <a:scene3d>
              <a:camera prst="orthographicFront"/>
              <a:lightRig rig="threePt" dir="t"/>
            </a:scene3d>
            <a:sp3d>
              <a:bevelT/>
            </a:sp3d>
          </c:spPr>
          <c:invertIfNegative val="0"/>
          <c:dLbls>
            <c:showLegendKey val="0"/>
            <c:showVal val="1"/>
            <c:showCatName val="0"/>
            <c:showSerName val="0"/>
            <c:showPercent val="0"/>
            <c:showBubbleSize val="0"/>
            <c:showLeaderLines val="0"/>
          </c:dLbls>
          <c:errBars>
            <c:errBarType val="both"/>
            <c:errValType val="cust"/>
            <c:noEndCap val="0"/>
            <c:plus>
              <c:numRef>
                <c:f>'RE Ira'!$C$7:$C$8</c:f>
                <c:numCache>
                  <c:formatCode>General</c:formatCode>
                  <c:ptCount val="2"/>
                  <c:pt idx="0">
                    <c:v>0</c:v>
                  </c:pt>
                  <c:pt idx="1">
                    <c:v>0</c:v>
                  </c:pt>
                </c:numCache>
              </c:numRef>
            </c:plus>
            <c:minus>
              <c:numRef>
                <c:f>'RE Ira'!$B$7:$B$8</c:f>
                <c:numCache>
                  <c:formatCode>General</c:formatCode>
                  <c:ptCount val="2"/>
                  <c:pt idx="0">
                    <c:v>8.2000000000000028</c:v>
                  </c:pt>
                  <c:pt idx="1">
                    <c:v>7.2999999999999972</c:v>
                  </c:pt>
                </c:numCache>
              </c:numRef>
            </c:minus>
            <c:spPr>
              <a:ln w="19050">
                <a:solidFill>
                  <a:schemeClr val="bg1"/>
                </a:solidFill>
              </a:ln>
            </c:spPr>
          </c:errBars>
          <c:cat>
            <c:strRef>
              <c:f>'RE Ira'!$A$2:$A$3</c:f>
              <c:strCache>
                <c:ptCount val="2"/>
                <c:pt idx="0">
                  <c:v>16 weeks + RBV</c:v>
                </c:pt>
                <c:pt idx="1">
                  <c:v>24 weeks (no RBV)</c:v>
                </c:pt>
              </c:strCache>
            </c:strRef>
          </c:cat>
          <c:val>
            <c:numRef>
              <c:f>'RE Ira'!$C$2:$C$3</c:f>
              <c:numCache>
                <c:formatCode>General</c:formatCode>
                <c:ptCount val="2"/>
                <c:pt idx="0">
                  <c:v>100</c:v>
                </c:pt>
                <c:pt idx="1">
                  <c:v>100</c:v>
                </c:pt>
              </c:numCache>
            </c:numRef>
          </c:val>
        </c:ser>
        <c:dLbls>
          <c:showLegendKey val="0"/>
          <c:showVal val="0"/>
          <c:showCatName val="0"/>
          <c:showSerName val="0"/>
          <c:showPercent val="0"/>
          <c:showBubbleSize val="0"/>
        </c:dLbls>
        <c:gapWidth val="150"/>
        <c:axId val="250032128"/>
        <c:axId val="250033664"/>
      </c:barChart>
      <c:catAx>
        <c:axId val="250032128"/>
        <c:scaling>
          <c:orientation val="minMax"/>
        </c:scaling>
        <c:delete val="0"/>
        <c:axPos val="b"/>
        <c:majorTickMark val="out"/>
        <c:minorTickMark val="none"/>
        <c:tickLblPos val="nextTo"/>
        <c:crossAx val="250033664"/>
        <c:crosses val="autoZero"/>
        <c:auto val="1"/>
        <c:lblAlgn val="ctr"/>
        <c:lblOffset val="100"/>
        <c:noMultiLvlLbl val="0"/>
      </c:catAx>
      <c:valAx>
        <c:axId val="250033664"/>
        <c:scaling>
          <c:orientation val="minMax"/>
          <c:max val="100"/>
          <c:min val="0"/>
        </c:scaling>
        <c:delete val="0"/>
        <c:axPos val="l"/>
        <c:title>
          <c:tx>
            <c:rich>
              <a:bodyPr rot="-5400000" vert="horz"/>
              <a:lstStyle/>
              <a:p>
                <a:pPr algn="ctr" rtl="0">
                  <a:defRPr/>
                </a:pPr>
                <a:r>
                  <a:rPr lang="en-US"/>
                  <a:t>SVR12 (% with HCV RNA </a:t>
                </a:r>
              </a:p>
              <a:p>
                <a:pPr algn="ctr" rtl="0">
                  <a:defRPr/>
                </a:pPr>
                <a:r>
                  <a:rPr lang="en-US"/>
                  <a:t>&lt;15 IU/mL; 95% CI)</a:t>
                </a:r>
              </a:p>
            </c:rich>
          </c:tx>
          <c:layout>
            <c:manualLayout>
              <c:xMode val="edge"/>
              <c:yMode val="edge"/>
              <c:x val="2.935809967820642E-2"/>
              <c:y val="0.16498781867464446"/>
            </c:manualLayout>
          </c:layout>
          <c:overlay val="0"/>
        </c:title>
        <c:numFmt formatCode="General" sourceLinked="1"/>
        <c:majorTickMark val="out"/>
        <c:minorTickMark val="none"/>
        <c:tickLblPos val="nextTo"/>
        <c:crossAx val="250032128"/>
        <c:crosses val="autoZero"/>
        <c:crossBetween val="between"/>
      </c:valAx>
    </c:plotArea>
    <c:legend>
      <c:legendPos val="r"/>
      <c:layout>
        <c:manualLayout>
          <c:xMode val="edge"/>
          <c:yMode val="edge"/>
          <c:x val="0.21060586618204294"/>
          <c:y val="4.4211674244944738E-2"/>
          <c:w val="0.63326634973840501"/>
          <c:h val="7.5895900336401603E-2"/>
        </c:manualLayout>
      </c:layout>
      <c:overlay val="0"/>
    </c:legend>
    <c:plotVisOnly val="1"/>
    <c:dispBlanksAs val="gap"/>
    <c:showDLblsOverMax val="0"/>
  </c:chart>
  <c:txPr>
    <a:bodyPr/>
    <a:lstStyle/>
    <a:p>
      <a:pPr>
        <a:defRPr sz="1600"/>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4664227577614"/>
          <c:y val="3.8653215223097115E-2"/>
          <c:w val="0.85955234762321375"/>
          <c:h val="0.61655011873515808"/>
        </c:manualLayout>
      </c:layout>
      <c:barChart>
        <c:barDir val="col"/>
        <c:grouping val="clustered"/>
        <c:varyColors val="0"/>
        <c:ser>
          <c:idx val="0"/>
          <c:order val="0"/>
          <c:tx>
            <c:strRef>
              <c:f>'C-SURGE'!$B$18</c:f>
              <c:strCache>
                <c:ptCount val="1"/>
                <c:pt idx="0">
                  <c:v>%</c:v>
                </c:pt>
              </c:strCache>
            </c:strRef>
          </c:tx>
          <c:spPr>
            <a:solidFill>
              <a:srgbClr val="0000CC"/>
            </a:solidFill>
            <a:scene3d>
              <a:camera prst="orthographicFront"/>
              <a:lightRig rig="threePt" dir="t"/>
            </a:scene3d>
            <a:sp3d>
              <a:bevelT/>
            </a:sp3d>
          </c:spPr>
          <c:invertIfNegative val="0"/>
          <c:dPt>
            <c:idx val="4"/>
            <c:invertIfNegative val="0"/>
            <c:bubble3D val="0"/>
            <c:spPr>
              <a:solidFill>
                <a:srgbClr val="D55E00"/>
              </a:solidFill>
              <a:scene3d>
                <a:camera prst="orthographicFront"/>
                <a:lightRig rig="threePt" dir="t"/>
              </a:scene3d>
              <a:sp3d>
                <a:bevelT/>
              </a:sp3d>
            </c:spPr>
          </c:dPt>
          <c:dPt>
            <c:idx val="5"/>
            <c:invertIfNegative val="0"/>
            <c:bubble3D val="0"/>
            <c:spPr>
              <a:solidFill>
                <a:srgbClr val="E69F00"/>
              </a:solidFill>
              <a:scene3d>
                <a:camera prst="orthographicFront"/>
                <a:lightRig rig="threePt" dir="t"/>
              </a:scene3d>
              <a:sp3d>
                <a:bevelT/>
              </a:sp3d>
            </c:spPr>
          </c:dPt>
          <c:dLbls>
            <c:dLbl>
              <c:idx val="0"/>
              <c:layout/>
              <c:tx>
                <c:rich>
                  <a:bodyPr/>
                  <a:lstStyle/>
                  <a:p>
                    <a:r>
                      <a:rPr lang="en-US" dirty="0" smtClean="0"/>
                      <a:t>84</a:t>
                    </a:r>
                    <a:endParaRPr lang="en-US" dirty="0"/>
                  </a:p>
                </c:rich>
              </c:tx>
              <c:showLegendKey val="0"/>
              <c:showVal val="1"/>
              <c:showCatName val="0"/>
              <c:showSerName val="0"/>
              <c:showPercent val="0"/>
              <c:showBubbleSize val="0"/>
            </c:dLbl>
            <c:dLbl>
              <c:idx val="2"/>
              <c:layout/>
              <c:tx>
                <c:rich>
                  <a:bodyPr/>
                  <a:lstStyle/>
                  <a:p>
                    <a:r>
                      <a:rPr lang="en-US" dirty="0" smtClean="0"/>
                      <a:t>39</a:t>
                    </a:r>
                    <a:endParaRPr lang="en-US" dirty="0"/>
                  </a:p>
                </c:rich>
              </c:tx>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'C-SURGE'!$A$19:$A$24</c:f>
              <c:strCache>
                <c:ptCount val="6"/>
                <c:pt idx="0">
                  <c:v>At least one NS5A</c:v>
                </c:pt>
                <c:pt idx="1">
                  <c:v>One NS5A</c:v>
                </c:pt>
                <c:pt idx="2">
                  <c:v>Two NS5A</c:v>
                </c:pt>
                <c:pt idx="3">
                  <c:v>Three or more NS5A</c:v>
                </c:pt>
                <c:pt idx="4">
                  <c:v>At least 1 NS3</c:v>
                </c:pt>
                <c:pt idx="5">
                  <c:v>Dual NS5A &amp; NS3</c:v>
                </c:pt>
              </c:strCache>
            </c:strRef>
          </c:cat>
          <c:val>
            <c:numRef>
              <c:f>'C-SURGE'!$B$19:$B$24</c:f>
              <c:numCache>
                <c:formatCode>General</c:formatCode>
                <c:ptCount val="6"/>
                <c:pt idx="0">
                  <c:v>83.9</c:v>
                </c:pt>
                <c:pt idx="1">
                  <c:v>40.9</c:v>
                </c:pt>
                <c:pt idx="2">
                  <c:v>38.700000000000003</c:v>
                </c:pt>
                <c:pt idx="3">
                  <c:v>4.3</c:v>
                </c:pt>
                <c:pt idx="4">
                  <c:v>64.5</c:v>
                </c:pt>
                <c:pt idx="5">
                  <c:v>54.8</c:v>
                </c:pt>
              </c:numCache>
            </c:numRef>
          </c:val>
        </c:ser>
        <c:dLbls>
          <c:showLegendKey val="0"/>
          <c:showVal val="0"/>
          <c:showCatName val="0"/>
          <c:showSerName val="0"/>
          <c:showPercent val="0"/>
          <c:showBubbleSize val="0"/>
        </c:dLbls>
        <c:gapWidth val="150"/>
        <c:axId val="250301056"/>
        <c:axId val="250311424"/>
      </c:barChart>
      <c:catAx>
        <c:axId val="250301056"/>
        <c:scaling>
          <c:orientation val="minMax"/>
        </c:scaling>
        <c:delete val="0"/>
        <c:axPos val="b"/>
        <c:title>
          <c:tx>
            <c:rich>
              <a:bodyPr/>
              <a:lstStyle/>
              <a:p>
                <a:pPr>
                  <a:defRPr/>
                </a:pPr>
                <a:r>
                  <a:rPr lang="en-US" dirty="0"/>
                  <a:t>Number of </a:t>
                </a:r>
                <a:r>
                  <a:rPr lang="en-US" dirty="0" smtClean="0"/>
                  <a:t>RASs </a:t>
                </a:r>
                <a:r>
                  <a:rPr lang="en-US" dirty="0"/>
                  <a:t>per </a:t>
                </a:r>
                <a:r>
                  <a:rPr lang="en-US" dirty="0" smtClean="0"/>
                  <a:t>participant</a:t>
                </a:r>
                <a:endParaRPr lang="en-US" dirty="0"/>
              </a:p>
            </c:rich>
          </c:tx>
          <c:layout>
            <c:manualLayout>
              <c:xMode val="edge"/>
              <c:yMode val="edge"/>
              <c:x val="0.38102110342267825"/>
              <c:y val="0.87791588551431066"/>
            </c:manualLayout>
          </c:layout>
          <c:overlay val="0"/>
        </c:title>
        <c:majorTickMark val="out"/>
        <c:minorTickMark val="none"/>
        <c:tickLblPos val="nextTo"/>
        <c:spPr>
          <a:ln w="12700">
            <a:solidFill>
              <a:srgbClr val="000000"/>
            </a:solidFill>
          </a:ln>
        </c:spPr>
        <c:crossAx val="250311424"/>
        <c:crosses val="autoZero"/>
        <c:auto val="1"/>
        <c:lblAlgn val="ctr"/>
        <c:lblOffset val="100"/>
        <c:noMultiLvlLbl val="0"/>
      </c:catAx>
      <c:valAx>
        <c:axId val="250311424"/>
        <c:scaling>
          <c:orientation val="minMax"/>
        </c:scaling>
        <c:delete val="0"/>
        <c:axPos val="l"/>
        <c:title>
          <c:tx>
            <c:rich>
              <a:bodyPr rot="-5400000" vert="horz"/>
              <a:lstStyle/>
              <a:p>
                <a:pPr>
                  <a:defRPr/>
                </a:pPr>
                <a:r>
                  <a:rPr lang="en-US" dirty="0"/>
                  <a:t>% of </a:t>
                </a:r>
                <a:r>
                  <a:rPr lang="en-US" dirty="0" smtClean="0"/>
                  <a:t>Participants</a:t>
                </a:r>
                <a:endParaRPr lang="en-US" dirty="0"/>
              </a:p>
            </c:rich>
          </c:tx>
          <c:layout/>
          <c:overlay val="0"/>
        </c:title>
        <c:numFmt formatCode="General" sourceLinked="1"/>
        <c:majorTickMark val="out"/>
        <c:minorTickMark val="none"/>
        <c:tickLblPos val="nextTo"/>
        <c:spPr>
          <a:ln w="12700">
            <a:solidFill>
              <a:srgbClr val="000000"/>
            </a:solidFill>
          </a:ln>
        </c:spPr>
        <c:crossAx val="250301056"/>
        <c:crosses val="autoZero"/>
        <c:crossBetween val="between"/>
      </c:valAx>
    </c:plotArea>
    <c:plotVisOnly val="1"/>
    <c:dispBlanksAs val="gap"/>
    <c:showDLblsOverMax val="0"/>
  </c:chart>
  <c:txPr>
    <a:bodyPr/>
    <a:lstStyle/>
    <a:p>
      <a:pPr>
        <a:defRPr sz="1800"/>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51883837101008"/>
          <c:y val="0.17151605205676171"/>
          <c:w val="0.86712771607361394"/>
          <c:h val="0.56353052067015363"/>
        </c:manualLayout>
      </c:layout>
      <c:barChart>
        <c:barDir val="col"/>
        <c:grouping val="clustered"/>
        <c:varyColors val="0"/>
        <c:ser>
          <c:idx val="1"/>
          <c:order val="0"/>
          <c:tx>
            <c:strRef>
              <c:f>SVR!$A$4</c:f>
              <c:strCache>
                <c:ptCount val="1"/>
                <c:pt idx="0">
                  <c:v>Participants without RASs</c:v>
                </c:pt>
              </c:strCache>
            </c:strRef>
          </c:tx>
          <c:spPr>
            <a:solidFill>
              <a:srgbClr val="0000CC"/>
            </a:solidFill>
            <a:ln>
              <a:noFill/>
            </a:ln>
            <a:effectLst/>
            <a:scene3d>
              <a:camera prst="orthographicFront"/>
              <a:lightRig rig="threePt" dir="t"/>
            </a:scene3d>
            <a:sp3d>
              <a:bevelT/>
            </a:sp3d>
          </c:spPr>
          <c:invertIfNegative val="0"/>
          <c:dLbls>
            <c:dLbl>
              <c:idx val="0"/>
              <c:layout>
                <c:manualLayout>
                  <c:x val="1.443972885600168E-3"/>
                  <c:y val="2.5331036253799032E-2"/>
                </c:manualLayout>
              </c:layout>
              <c:showLegendKey val="0"/>
              <c:showVal val="1"/>
              <c:showCatName val="0"/>
              <c:showSerName val="0"/>
              <c:showPercent val="0"/>
              <c:showBubbleSize val="0"/>
            </c:dLbl>
            <c:dLbl>
              <c:idx val="1"/>
              <c:layout>
                <c:manualLayout>
                  <c:x val="0"/>
                  <c:y val="2.5331036253799032E-2"/>
                </c:manualLayout>
              </c:layout>
              <c:showLegendKey val="0"/>
              <c:showVal val="1"/>
              <c:showCatName val="0"/>
              <c:showSerName val="0"/>
              <c:showPercent val="0"/>
              <c:showBubbleSize val="0"/>
            </c:dLbl>
            <c:dLbl>
              <c:idx val="2"/>
              <c:layout>
                <c:manualLayout>
                  <c:x val="0"/>
                  <c:y val="2.61946849701687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333400263940053E-3"/>
                  <c:y val="2.7579913684992609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vert="horz"/>
              <a:lstStyle/>
              <a:p>
                <a:pPr>
                  <a:defRPr sz="1400"/>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SVR!$B$1:$E$2</c:f>
              <c:strCache>
                <c:ptCount val="4"/>
                <c:pt idx="0">
                  <c:v>16 Weeks + RBV</c:v>
                </c:pt>
                <c:pt idx="1">
                  <c:v>24 Weeks</c:v>
                </c:pt>
                <c:pt idx="2">
                  <c:v>16 Weeks + RBV</c:v>
                </c:pt>
                <c:pt idx="3">
                  <c:v>24 Weeks</c:v>
                </c:pt>
              </c:strCache>
            </c:strRef>
          </c:cat>
          <c:val>
            <c:numRef>
              <c:f>SVR!$B$4:$E$4</c:f>
              <c:numCache>
                <c:formatCode>0.00%</c:formatCode>
                <c:ptCount val="4"/>
                <c:pt idx="0">
                  <c:v>1</c:v>
                </c:pt>
                <c:pt idx="1">
                  <c:v>1</c:v>
                </c:pt>
                <c:pt idx="2">
                  <c:v>1</c:v>
                </c:pt>
                <c:pt idx="3">
                  <c:v>1</c:v>
                </c:pt>
              </c:numCache>
            </c:numRef>
          </c:val>
        </c:ser>
        <c:ser>
          <c:idx val="0"/>
          <c:order val="1"/>
          <c:tx>
            <c:strRef>
              <c:f>SVR!$A$3</c:f>
              <c:strCache>
                <c:ptCount val="1"/>
                <c:pt idx="0">
                  <c:v>Participants with RASs</c:v>
                </c:pt>
              </c:strCache>
            </c:strRef>
          </c:tx>
          <c:spPr>
            <a:solidFill>
              <a:srgbClr val="FF8500"/>
            </a:solidFill>
            <a:ln>
              <a:noFill/>
            </a:ln>
            <a:effectLst/>
            <a:scene3d>
              <a:camera prst="orthographicFront"/>
              <a:lightRig rig="threePt" dir="t"/>
            </a:scene3d>
            <a:sp3d>
              <a:bevelT/>
            </a:sp3d>
          </c:spPr>
          <c:invertIfNegative val="0"/>
          <c:dLbls>
            <c:dLbl>
              <c:idx val="0"/>
              <c:layout>
                <c:manualLayout>
                  <c:x val="3.4318801243272026E-3"/>
                  <c:y val="2.49545612071136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2.6375193535599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9979450105563511E-3"/>
                  <c:y val="2.66614142995694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771992133417638E-3"/>
                  <c:y val="2.7947413167651064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vert="horz"/>
              <a:lstStyle/>
              <a:p>
                <a:pPr>
                  <a:defRPr sz="14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SVR!$B$1:$E$2</c:f>
              <c:strCache>
                <c:ptCount val="4"/>
                <c:pt idx="0">
                  <c:v>16 Weeks + RBV</c:v>
                </c:pt>
                <c:pt idx="1">
                  <c:v>24 Weeks</c:v>
                </c:pt>
                <c:pt idx="2">
                  <c:v>16 Weeks + RBV</c:v>
                </c:pt>
                <c:pt idx="3">
                  <c:v>24 Weeks</c:v>
                </c:pt>
              </c:strCache>
            </c:strRef>
          </c:cat>
          <c:val>
            <c:numRef>
              <c:f>SVR!$B$3:$E$3</c:f>
              <c:numCache>
                <c:formatCode>0.00%</c:formatCode>
                <c:ptCount val="4"/>
                <c:pt idx="0">
                  <c:v>1</c:v>
                </c:pt>
                <c:pt idx="1">
                  <c:v>1</c:v>
                </c:pt>
                <c:pt idx="2">
                  <c:v>1</c:v>
                </c:pt>
                <c:pt idx="3">
                  <c:v>1</c:v>
                </c:pt>
              </c:numCache>
            </c:numRef>
          </c:val>
        </c:ser>
        <c:dLbls>
          <c:showLegendKey val="0"/>
          <c:showVal val="0"/>
          <c:showCatName val="0"/>
          <c:showSerName val="0"/>
          <c:showPercent val="0"/>
          <c:showBubbleSize val="0"/>
        </c:dLbls>
        <c:gapWidth val="200"/>
        <c:overlap val="-27"/>
        <c:axId val="250442880"/>
        <c:axId val="250444416"/>
      </c:barChart>
      <c:catAx>
        <c:axId val="250442880"/>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vert="horz"/>
          <a:lstStyle/>
          <a:p>
            <a:pPr>
              <a:defRPr sz="1400"/>
            </a:pPr>
            <a:endParaRPr lang="de-DE"/>
          </a:p>
        </c:txPr>
        <c:crossAx val="250444416"/>
        <c:crosses val="autoZero"/>
        <c:auto val="1"/>
        <c:lblAlgn val="ctr"/>
        <c:lblOffset val="100"/>
        <c:noMultiLvlLbl val="0"/>
      </c:catAx>
      <c:valAx>
        <c:axId val="250444416"/>
        <c:scaling>
          <c:orientation val="minMax"/>
          <c:max val="1"/>
          <c:min val="0"/>
        </c:scaling>
        <c:delete val="0"/>
        <c:axPos val="l"/>
        <c:title>
          <c:tx>
            <c:rich>
              <a:bodyPr rot="-5400000" vert="horz"/>
              <a:lstStyle/>
              <a:p>
                <a:pPr>
                  <a:defRPr sz="1400"/>
                </a:pPr>
                <a:r>
                  <a:rPr lang="en-US" sz="1400" dirty="0" smtClean="0"/>
                  <a:t>SVR12</a:t>
                </a:r>
                <a:endParaRPr lang="en-US" sz="1400" dirty="0"/>
              </a:p>
            </c:rich>
          </c:tx>
          <c:layout/>
          <c:overlay val="0"/>
          <c:spPr>
            <a:noFill/>
            <a:ln>
              <a:noFill/>
            </a:ln>
            <a:effectLst/>
          </c:spPr>
        </c:title>
        <c:numFmt formatCode="0%" sourceLinked="0"/>
        <c:majorTickMark val="out"/>
        <c:minorTickMark val="none"/>
        <c:tickLblPos val="nextTo"/>
        <c:spPr>
          <a:noFill/>
          <a:ln w="15875">
            <a:solidFill>
              <a:schemeClr val="tx1"/>
            </a:solidFill>
          </a:ln>
          <a:effectLst/>
        </c:spPr>
        <c:txPr>
          <a:bodyPr rot="-60000000" vert="horz"/>
          <a:lstStyle/>
          <a:p>
            <a:pPr>
              <a:defRPr sz="1400"/>
            </a:pPr>
            <a:endParaRPr lang="de-DE"/>
          </a:p>
        </c:txPr>
        <c:crossAx val="250442880"/>
        <c:crosses val="autoZero"/>
        <c:crossBetween val="between"/>
        <c:majorUnit val="0.2"/>
      </c:valAx>
      <c:spPr>
        <a:noFill/>
        <a:ln>
          <a:noFill/>
        </a:ln>
        <a:effectLst/>
      </c:spPr>
    </c:plotArea>
    <c:legend>
      <c:legendPos val="b"/>
      <c:layout>
        <c:manualLayout>
          <c:xMode val="edge"/>
          <c:yMode val="edge"/>
          <c:x val="0.20733410381315504"/>
          <c:y val="0.87983438916893053"/>
          <c:w val="0.62001831882451641"/>
          <c:h val="9.3594579655443738E-2"/>
        </c:manualLayout>
      </c:layout>
      <c:overlay val="0"/>
      <c:spPr>
        <a:noFill/>
        <a:ln>
          <a:noFill/>
        </a:ln>
        <a:effectLst/>
      </c:spPr>
      <c:txPr>
        <a:bodyPr rot="0" vert="horz"/>
        <a:lstStyle/>
        <a:p>
          <a:pPr>
            <a:defRPr sz="1400"/>
          </a:pPr>
          <a:endParaRPr lang="de-DE"/>
        </a:p>
      </c:txPr>
    </c:legend>
    <c:plotVisOnly val="1"/>
    <c:dispBlanksAs val="gap"/>
    <c:showDLblsOverMax val="0"/>
  </c:chart>
  <c:spPr>
    <a:noFill/>
    <a:ln w="9525" cap="flat" cmpd="sng" algn="ctr">
      <a:noFill/>
      <a:round/>
    </a:ln>
    <a:effectLst/>
  </c:spPr>
  <c:txPr>
    <a:bodyPr/>
    <a:lstStyle/>
    <a:p>
      <a:pPr>
        <a:defRPr sz="16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51883837101008"/>
          <c:y val="0.17151605205676171"/>
          <c:w val="0.86712771607361394"/>
          <c:h val="0.59615161629900615"/>
        </c:manualLayout>
      </c:layout>
      <c:barChart>
        <c:barDir val="col"/>
        <c:grouping val="clustered"/>
        <c:varyColors val="0"/>
        <c:ser>
          <c:idx val="1"/>
          <c:order val="0"/>
          <c:tx>
            <c:strRef>
              <c:f>SVR!$A$4</c:f>
              <c:strCache>
                <c:ptCount val="1"/>
                <c:pt idx="0">
                  <c:v>Participants without RASs</c:v>
                </c:pt>
              </c:strCache>
            </c:strRef>
          </c:tx>
          <c:spPr>
            <a:solidFill>
              <a:srgbClr val="0000CC"/>
            </a:solidFill>
            <a:ln>
              <a:noFill/>
            </a:ln>
            <a:effectLst/>
            <a:scene3d>
              <a:camera prst="orthographicFront"/>
              <a:lightRig rig="threePt" dir="t"/>
            </a:scene3d>
            <a:sp3d>
              <a:bevelT/>
            </a:sp3d>
          </c:spPr>
          <c:invertIfNegative val="0"/>
          <c:dLbls>
            <c:dLbl>
              <c:idx val="2"/>
              <c:layout>
                <c:manualLayout>
                  <c:x val="0"/>
                  <c:y val="8.6364643987657671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651026392961877E-3"/>
                  <c:y val="-4.0837155251609936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SVR!$B$1:$C$2</c:f>
              <c:strCache>
                <c:ptCount val="2"/>
                <c:pt idx="0">
                  <c:v>16 weeks + RBV</c:v>
                </c:pt>
                <c:pt idx="1">
                  <c:v>24 weeks</c:v>
                </c:pt>
              </c:strCache>
            </c:strRef>
          </c:cat>
          <c:val>
            <c:numRef>
              <c:f>SVR!$B$4:$C$4</c:f>
              <c:numCache>
                <c:formatCode>0.00%</c:formatCode>
                <c:ptCount val="2"/>
                <c:pt idx="0">
                  <c:v>1</c:v>
                </c:pt>
                <c:pt idx="1">
                  <c:v>1</c:v>
                </c:pt>
              </c:numCache>
            </c:numRef>
          </c:val>
        </c:ser>
        <c:ser>
          <c:idx val="0"/>
          <c:order val="1"/>
          <c:tx>
            <c:strRef>
              <c:f>SVR!$A$3</c:f>
              <c:strCache>
                <c:ptCount val="1"/>
                <c:pt idx="0">
                  <c:v>Participants with RASs</c:v>
                </c:pt>
              </c:strCache>
            </c:strRef>
          </c:tx>
          <c:spPr>
            <a:solidFill>
              <a:srgbClr val="FF9900"/>
            </a:solidFill>
            <a:ln>
              <a:noFill/>
            </a:ln>
            <a:effectLst/>
            <a:scene3d>
              <a:camera prst="orthographicFront"/>
              <a:lightRig rig="threePt" dir="t"/>
            </a:scene3d>
            <a:sp3d>
              <a:bevelT/>
            </a:sp3d>
          </c:spPr>
          <c:invertIfNegative val="0"/>
          <c:dLbls>
            <c:dLbl>
              <c:idx val="0"/>
              <c:layout>
                <c:manualLayout>
                  <c:x val="-4.5558720240030407E-3"/>
                  <c:y val="4.56676776678183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5.288586648969200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441970988194377E-3"/>
                  <c:y val="-5.002196119683703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651026392961877E-3"/>
                  <c:y val="-3.716181127896504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SVR!$B$1:$C$2</c:f>
              <c:strCache>
                <c:ptCount val="2"/>
                <c:pt idx="0">
                  <c:v>16 weeks + RBV</c:v>
                </c:pt>
                <c:pt idx="1">
                  <c:v>24 weeks</c:v>
                </c:pt>
              </c:strCache>
            </c:strRef>
          </c:cat>
          <c:val>
            <c:numRef>
              <c:f>SVR!$B$3:$C$3</c:f>
              <c:numCache>
                <c:formatCode>0.00%</c:formatCode>
                <c:ptCount val="2"/>
                <c:pt idx="0">
                  <c:v>1</c:v>
                </c:pt>
                <c:pt idx="1">
                  <c:v>1</c:v>
                </c:pt>
              </c:numCache>
            </c:numRef>
          </c:val>
        </c:ser>
        <c:dLbls>
          <c:showLegendKey val="0"/>
          <c:showVal val="0"/>
          <c:showCatName val="0"/>
          <c:showSerName val="0"/>
          <c:showPercent val="0"/>
          <c:showBubbleSize val="0"/>
        </c:dLbls>
        <c:gapWidth val="200"/>
        <c:overlap val="-27"/>
        <c:axId val="248903936"/>
        <c:axId val="248913920"/>
      </c:barChart>
      <c:catAx>
        <c:axId val="248903936"/>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vert="horz"/>
          <a:lstStyle/>
          <a:p>
            <a:pPr>
              <a:defRPr>
                <a:solidFill>
                  <a:srgbClr val="000000"/>
                </a:solidFill>
              </a:defRPr>
            </a:pPr>
            <a:endParaRPr lang="de-DE"/>
          </a:p>
        </c:txPr>
        <c:crossAx val="248913920"/>
        <c:crosses val="autoZero"/>
        <c:auto val="1"/>
        <c:lblAlgn val="ctr"/>
        <c:lblOffset val="100"/>
        <c:noMultiLvlLbl val="0"/>
      </c:catAx>
      <c:valAx>
        <c:axId val="248913920"/>
        <c:scaling>
          <c:orientation val="minMax"/>
          <c:max val="1"/>
          <c:min val="0"/>
        </c:scaling>
        <c:delete val="0"/>
        <c:axPos val="l"/>
        <c:title>
          <c:tx>
            <c:rich>
              <a:bodyPr rot="-5400000" vert="horz"/>
              <a:lstStyle/>
              <a:p>
                <a:pPr>
                  <a:defRPr/>
                </a:pPr>
                <a:r>
                  <a:rPr lang="en-US" dirty="0" smtClean="0"/>
                  <a:t>SVR12</a:t>
                </a:r>
                <a:endParaRPr lang="en-US" dirty="0"/>
              </a:p>
            </c:rich>
          </c:tx>
          <c:layout/>
          <c:overlay val="0"/>
          <c:spPr>
            <a:noFill/>
            <a:ln>
              <a:noFill/>
            </a:ln>
            <a:effectLst/>
          </c:spPr>
        </c:title>
        <c:numFmt formatCode="0%" sourceLinked="0"/>
        <c:majorTickMark val="out"/>
        <c:minorTickMark val="none"/>
        <c:tickLblPos val="nextTo"/>
        <c:spPr>
          <a:noFill/>
          <a:ln w="15875">
            <a:solidFill>
              <a:schemeClr val="tx1"/>
            </a:solidFill>
          </a:ln>
          <a:effectLst/>
        </c:spPr>
        <c:txPr>
          <a:bodyPr rot="-60000000" vert="horz"/>
          <a:lstStyle/>
          <a:p>
            <a:pPr>
              <a:defRPr/>
            </a:pPr>
            <a:endParaRPr lang="de-DE"/>
          </a:p>
        </c:txPr>
        <c:crossAx val="248903936"/>
        <c:crosses val="autoZero"/>
        <c:crossBetween val="between"/>
        <c:majorUnit val="0.2"/>
      </c:valAx>
      <c:spPr>
        <a:noFill/>
        <a:ln>
          <a:noFill/>
        </a:ln>
        <a:effectLst/>
      </c:spPr>
    </c:plotArea>
    <c:legend>
      <c:legendPos val="b"/>
      <c:layout>
        <c:manualLayout>
          <c:xMode val="edge"/>
          <c:yMode val="edge"/>
          <c:x val="0.12433093066078746"/>
          <c:y val="0.90640539919331253"/>
          <c:w val="0.83284695581410784"/>
          <c:h val="9.3594579655443738E-2"/>
        </c:manualLayout>
      </c:layout>
      <c:overlay val="0"/>
      <c:spPr>
        <a:noFill/>
        <a:ln>
          <a:noFill/>
        </a:ln>
        <a:effectLst/>
      </c:spPr>
      <c:txPr>
        <a:bodyPr rot="0" vert="horz"/>
        <a:lstStyle/>
        <a:p>
          <a:pPr>
            <a:defRPr>
              <a:solidFill>
                <a:srgbClr val="000000"/>
              </a:solidFill>
            </a:defRPr>
          </a:pPr>
          <a:endParaRPr lang="de-DE"/>
        </a:p>
      </c:txPr>
    </c:legend>
    <c:plotVisOnly val="1"/>
    <c:dispBlanksAs val="gap"/>
    <c:showDLblsOverMax val="0"/>
  </c:chart>
  <c:spPr>
    <a:noFill/>
    <a:ln w="9525" cap="flat" cmpd="sng" algn="ctr">
      <a:noFill/>
      <a:round/>
    </a:ln>
    <a:effectLst/>
  </c:spPr>
  <c:txPr>
    <a:bodyPr/>
    <a:lstStyle/>
    <a:p>
      <a:pPr>
        <a:defRPr sz="1400">
          <a:solidFill>
            <a:srgbClr val="000000"/>
          </a:solidFill>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29396325459319"/>
          <c:y val="0.24276776943232142"/>
          <c:w val="0.74838735783027122"/>
          <c:h val="0.6157827060202602"/>
        </c:manualLayout>
      </c:layout>
      <c:barChart>
        <c:barDir val="col"/>
        <c:grouping val="clustered"/>
        <c:varyColors val="0"/>
        <c:ser>
          <c:idx val="0"/>
          <c:order val="0"/>
          <c:tx>
            <c:strRef>
              <c:f>'[Chart in Microsoft PowerPoint]Sheet1'!$A$2</c:f>
              <c:strCache>
                <c:ptCount val="1"/>
                <c:pt idx="0">
                  <c:v>16 weeks + RBV</c:v>
                </c:pt>
              </c:strCache>
            </c:strRef>
          </c:tx>
          <c:spPr>
            <a:solidFill>
              <a:srgbClr val="00CC00">
                <a:alpha val="30196"/>
              </a:srgbClr>
            </a:solidFill>
            <a:ln>
              <a:solidFill>
                <a:srgbClr val="000000"/>
              </a:solidFill>
            </a:ln>
            <a:scene3d>
              <a:camera prst="orthographicFront"/>
              <a:lightRig rig="threePt" dir="t"/>
            </a:scene3d>
            <a:sp3d>
              <a:bevelT/>
            </a:sp3d>
          </c:spPr>
          <c:invertIfNegative val="0"/>
          <c:dLbls>
            <c:dLbl>
              <c:idx val="0"/>
              <c:layout>
                <c:manualLayout>
                  <c:x val="-5.110062840360698E-3"/>
                  <c:y val="-1.774929381528928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'[Chart in Microsoft PowerPoint]Sheet1'!$F$2:$G$2</c:f>
                <c:numCache>
                  <c:formatCode>General</c:formatCode>
                  <c:ptCount val="2"/>
                  <c:pt idx="0">
                    <c:v>2.2000000000000002</c:v>
                  </c:pt>
                  <c:pt idx="1">
                    <c:v>0</c:v>
                  </c:pt>
                </c:numCache>
              </c:numRef>
            </c:plus>
            <c:minus>
              <c:numRef>
                <c:f>'[Chart in Microsoft PowerPoint]Sheet1'!$D$2:$E$2</c:f>
                <c:numCache>
                  <c:formatCode>General</c:formatCode>
                  <c:ptCount val="2"/>
                  <c:pt idx="0">
                    <c:v>9.6999999999999993</c:v>
                  </c:pt>
                  <c:pt idx="1">
                    <c:v>7.3</c:v>
                  </c:pt>
                </c:numCache>
              </c:numRef>
            </c:minus>
            <c:spPr>
              <a:ln w="12700"/>
            </c:spPr>
          </c:errBars>
          <c:cat>
            <c:strRef>
              <c:f>'[Chart in Microsoft PowerPoint]Sheet1'!$B$1:$C$1</c:f>
              <c:strCache>
                <c:ptCount val="2"/>
                <c:pt idx="0">
                  <c:v>Full Analysis Set</c:v>
                </c:pt>
                <c:pt idx="1">
                  <c:v>Modified Full Analysis Set</c:v>
                </c:pt>
              </c:strCache>
            </c:strRef>
          </c:cat>
          <c:val>
            <c:numRef>
              <c:f>'[Chart in Microsoft PowerPoint]Sheet1'!$B$2:$C$2</c:f>
              <c:numCache>
                <c:formatCode>General</c:formatCode>
                <c:ptCount val="2"/>
                <c:pt idx="0">
                  <c:v>98</c:v>
                </c:pt>
                <c:pt idx="1">
                  <c:v>100</c:v>
                </c:pt>
              </c:numCache>
            </c:numRef>
          </c:val>
        </c:ser>
        <c:ser>
          <c:idx val="1"/>
          <c:order val="1"/>
          <c:tx>
            <c:strRef>
              <c:f>'[Chart in Microsoft PowerPoint]Sheet1'!$A$3</c:f>
              <c:strCache>
                <c:ptCount val="1"/>
                <c:pt idx="0">
                  <c:v>24 weeks (no RBV)</c:v>
                </c:pt>
              </c:strCache>
            </c:strRef>
          </c:tx>
          <c:spPr>
            <a:solidFill>
              <a:srgbClr val="0000CC"/>
            </a:solidFill>
            <a:ln>
              <a:solidFill>
                <a:srgbClr val="000000"/>
              </a:solidFill>
            </a:ln>
            <a:scene3d>
              <a:camera prst="orthographicFront"/>
              <a:lightRig rig="threePt" dir="t"/>
            </a:scene3d>
            <a:sp3d>
              <a:bevelT/>
            </a:sp3d>
          </c:spPr>
          <c:invertIfNegative val="0"/>
          <c:dLbls>
            <c:showLegendKey val="0"/>
            <c:showVal val="1"/>
            <c:showCatName val="0"/>
            <c:showSerName val="0"/>
            <c:showPercent val="0"/>
            <c:showBubbleSize val="0"/>
            <c:showLeaderLines val="0"/>
          </c:dLbls>
          <c:errBars>
            <c:errBarType val="both"/>
            <c:errValType val="cust"/>
            <c:noEndCap val="0"/>
            <c:plus>
              <c:numRef>
                <c:f>'[Chart in Microsoft PowerPoint]Sheet1'!$F$3:$G$3</c:f>
                <c:numCache>
                  <c:formatCode>General</c:formatCode>
                  <c:ptCount val="2"/>
                  <c:pt idx="0">
                    <c:v>0</c:v>
                  </c:pt>
                  <c:pt idx="1">
                    <c:v>0</c:v>
                  </c:pt>
                </c:numCache>
              </c:numRef>
            </c:plus>
            <c:minus>
              <c:numRef>
                <c:f>'[Chart in Microsoft PowerPoint]Sheet1'!$D$3:$E$3</c:f>
                <c:numCache>
                  <c:formatCode>General</c:formatCode>
                  <c:ptCount val="2"/>
                  <c:pt idx="0">
                    <c:v>8</c:v>
                  </c:pt>
                  <c:pt idx="1">
                    <c:v>7.3</c:v>
                  </c:pt>
                </c:numCache>
              </c:numRef>
            </c:minus>
            <c:spPr>
              <a:ln>
                <a:solidFill>
                  <a:srgbClr val="FFFFFF">
                    <a:lumMod val="75000"/>
                  </a:srgbClr>
                </a:solidFill>
              </a:ln>
            </c:spPr>
          </c:errBars>
          <c:cat>
            <c:strRef>
              <c:f>'[Chart in Microsoft PowerPoint]Sheet1'!$B$1:$C$1</c:f>
              <c:strCache>
                <c:ptCount val="2"/>
                <c:pt idx="0">
                  <c:v>Full Analysis Set</c:v>
                </c:pt>
                <c:pt idx="1">
                  <c:v>Modified Full Analysis Set</c:v>
                </c:pt>
              </c:strCache>
            </c:strRef>
          </c:cat>
          <c:val>
            <c:numRef>
              <c:f>'[Chart in Microsoft PowerPoint]Sheet1'!$B$3:$C$3</c:f>
              <c:numCache>
                <c:formatCode>General</c:formatCode>
                <c:ptCount val="2"/>
                <c:pt idx="0">
                  <c:v>100</c:v>
                </c:pt>
                <c:pt idx="1">
                  <c:v>100</c:v>
                </c:pt>
              </c:numCache>
            </c:numRef>
          </c:val>
        </c:ser>
        <c:dLbls>
          <c:showLegendKey val="0"/>
          <c:showVal val="0"/>
          <c:showCatName val="0"/>
          <c:showSerName val="0"/>
          <c:showPercent val="0"/>
          <c:showBubbleSize val="0"/>
        </c:dLbls>
        <c:gapWidth val="150"/>
        <c:axId val="250843520"/>
        <c:axId val="250845056"/>
      </c:barChart>
      <c:catAx>
        <c:axId val="250843520"/>
        <c:scaling>
          <c:orientation val="minMax"/>
        </c:scaling>
        <c:delete val="0"/>
        <c:axPos val="b"/>
        <c:majorTickMark val="out"/>
        <c:minorTickMark val="none"/>
        <c:tickLblPos val="nextTo"/>
        <c:crossAx val="250845056"/>
        <c:crosses val="autoZero"/>
        <c:auto val="1"/>
        <c:lblAlgn val="ctr"/>
        <c:lblOffset val="100"/>
        <c:noMultiLvlLbl val="0"/>
      </c:catAx>
      <c:valAx>
        <c:axId val="250845056"/>
        <c:scaling>
          <c:orientation val="minMax"/>
          <c:max val="100"/>
          <c:min val="0"/>
        </c:scaling>
        <c:delete val="0"/>
        <c:axPos val="l"/>
        <c:title>
          <c:tx>
            <c:rich>
              <a:bodyPr rot="-5400000" vert="horz"/>
              <a:lstStyle/>
              <a:p>
                <a:pPr>
                  <a:defRPr/>
                </a:pPr>
                <a:r>
                  <a:rPr lang="en-US"/>
                  <a:t>SVR12 (% with HCV RNA &lt;15 IU/mL; 95% CI)</a:t>
                </a:r>
              </a:p>
            </c:rich>
          </c:tx>
          <c:layout/>
          <c:overlay val="0"/>
        </c:title>
        <c:numFmt formatCode="General" sourceLinked="1"/>
        <c:majorTickMark val="out"/>
        <c:minorTickMark val="none"/>
        <c:tickLblPos val="nextTo"/>
        <c:crossAx val="250843520"/>
        <c:crosses val="autoZero"/>
        <c:crossBetween val="between"/>
      </c:valAx>
    </c:plotArea>
    <c:legend>
      <c:legendPos val="r"/>
      <c:layout>
        <c:manualLayout>
          <c:xMode val="edge"/>
          <c:yMode val="edge"/>
          <c:x val="0.11501465441819772"/>
          <c:y val="3.2023549139690875E-2"/>
          <c:w val="0.70165201224846896"/>
          <c:h val="0.10261956838728492"/>
        </c:manualLayout>
      </c:layout>
      <c:overlay val="0"/>
    </c:legend>
    <c:plotVisOnly val="1"/>
    <c:dispBlanksAs val="gap"/>
    <c:showDLblsOverMax val="0"/>
  </c:chart>
  <c:txPr>
    <a:bodyPr/>
    <a:lstStyle/>
    <a:p>
      <a:pPr>
        <a:defRPr sz="1600"/>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CF0F84D-30E8-4D4D-BA0A-77E3B58CC2FD}" type="datetimeFigureOut">
              <a:rPr lang="en-US" smtClean="0"/>
              <a:t>4/24/2017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9CBFDDB-A40F-4F51-B760-527D7C75E8C8}" type="slidenum">
              <a:rPr lang="en-US" smtClean="0"/>
              <a:t>‹Nr.›</a:t>
            </a:fld>
            <a:endParaRPr lang="en-US"/>
          </a:p>
        </p:txBody>
      </p:sp>
    </p:spTree>
    <p:extLst>
      <p:ext uri="{BB962C8B-B14F-4D97-AF65-F5344CB8AC3E}">
        <p14:creationId xmlns:p14="http://schemas.microsoft.com/office/powerpoint/2010/main" val="1985419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B36448-E672-4695-B2CF-E34075AFAD96}" type="datetimeFigureOut">
              <a:rPr lang="en-US" smtClean="0"/>
              <a:t>4/24/2017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6A5E85-9353-44BA-83EA-1E2F44EE0ECF}" type="slidenum">
              <a:rPr lang="en-US" smtClean="0"/>
              <a:t>‹Nr.›</a:t>
            </a:fld>
            <a:endParaRPr lang="en-US"/>
          </a:p>
        </p:txBody>
      </p:sp>
    </p:spTree>
    <p:extLst>
      <p:ext uri="{BB962C8B-B14F-4D97-AF65-F5344CB8AC3E}">
        <p14:creationId xmlns:p14="http://schemas.microsoft.com/office/powerpoint/2010/main" val="6072366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A5E85-9353-44BA-83EA-1E2F44EE0EC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7601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A5E85-9353-44BA-83EA-1E2F44EE0ECF}" type="slidenum">
              <a:rPr lang="en-US" smtClean="0"/>
              <a:t>10</a:t>
            </a:fld>
            <a:endParaRPr lang="en-US"/>
          </a:p>
        </p:txBody>
      </p:sp>
    </p:spTree>
    <p:extLst>
      <p:ext uri="{BB962C8B-B14F-4D97-AF65-F5344CB8AC3E}">
        <p14:creationId xmlns:p14="http://schemas.microsoft.com/office/powerpoint/2010/main" val="162509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Y93H  23</a:t>
            </a:r>
          </a:p>
          <a:p>
            <a:r>
              <a:rPr lang="en-US" dirty="0" smtClean="0"/>
              <a:t>Y93C  2</a:t>
            </a:r>
          </a:p>
          <a:p>
            <a:r>
              <a:rPr lang="en-US" smtClean="0"/>
              <a:t>Y93N  13</a:t>
            </a:r>
          </a:p>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A5E85-9353-44BA-83EA-1E2F44EE0ECF}" type="slidenum">
              <a:rPr lang="en-US" smtClean="0"/>
              <a:t>11</a:t>
            </a:fld>
            <a:endParaRPr lang="en-US"/>
          </a:p>
        </p:txBody>
      </p:sp>
    </p:spTree>
    <p:extLst>
      <p:ext uri="{BB962C8B-B14F-4D97-AF65-F5344CB8AC3E}">
        <p14:creationId xmlns:p14="http://schemas.microsoft.com/office/powerpoint/2010/main" val="768328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Late ALT/AST &gt;5xULN = Late ALT and AST elevations were defined as elevations &gt;5xULN in ALT or AST occurring at or after treatment week 4 among patients who had ALT or AST values within normal limits before treatment week 4.</a:t>
            </a:r>
          </a:p>
          <a:p>
            <a:r>
              <a:rPr lang="en-US" dirty="0" smtClean="0"/>
              <a:t>None of the subjects discontinued RBV.</a:t>
            </a:r>
          </a:p>
          <a:p>
            <a:r>
              <a:rPr lang="en-US" baseline="0" dirty="0" smtClean="0"/>
              <a:t>10 Subjects dose reduced RBV due to AE.  </a:t>
            </a:r>
          </a:p>
        </p:txBody>
      </p:sp>
      <p:sp>
        <p:nvSpPr>
          <p:cNvPr id="4" name="Slide Number Placeholder 3"/>
          <p:cNvSpPr>
            <a:spLocks noGrp="1"/>
          </p:cNvSpPr>
          <p:nvPr>
            <p:ph type="sldNum" sz="quarter" idx="10"/>
          </p:nvPr>
        </p:nvSpPr>
        <p:spPr/>
        <p:txBody>
          <a:bodyPr/>
          <a:lstStyle/>
          <a:p>
            <a:fld id="{3B6A5E85-9353-44BA-83EA-1E2F44EE0ECF}" type="slidenum">
              <a:rPr lang="en-US" smtClean="0"/>
              <a:t>12</a:t>
            </a:fld>
            <a:endParaRPr lang="en-US"/>
          </a:p>
        </p:txBody>
      </p:sp>
    </p:spTree>
    <p:extLst>
      <p:ext uri="{BB962C8B-B14F-4D97-AF65-F5344CB8AC3E}">
        <p14:creationId xmlns:p14="http://schemas.microsoft.com/office/powerpoint/2010/main" val="37399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reason for the withdrawal of the one patient:</a:t>
            </a:r>
          </a:p>
          <a:p>
            <a:r>
              <a:rPr lang="en-US" dirty="0" smtClean="0"/>
              <a:t>He, apparently, did not like filling out the electronic diary.  He returned to the study site with the electronic diary, put it on the desk and said "I can't figure this out".  Left his bottle of pills and did not respond to any attempts to contact him.  We have just been referring to this as "administrative reasons", but feel free to describe any way you like. </a:t>
            </a:r>
            <a:endParaRPr lang="en-US" dirty="0"/>
          </a:p>
        </p:txBody>
      </p:sp>
      <p:sp>
        <p:nvSpPr>
          <p:cNvPr id="4" name="Slide Number Placeholder 3"/>
          <p:cNvSpPr>
            <a:spLocks noGrp="1"/>
          </p:cNvSpPr>
          <p:nvPr>
            <p:ph type="sldNum" sz="quarter" idx="10"/>
          </p:nvPr>
        </p:nvSpPr>
        <p:spPr/>
        <p:txBody>
          <a:bodyPr/>
          <a:lstStyle/>
          <a:p>
            <a:fld id="{3B6A5E85-9353-44BA-83EA-1E2F44EE0ECF}" type="slidenum">
              <a:rPr lang="en-US" smtClean="0"/>
              <a:t>13</a:t>
            </a:fld>
            <a:endParaRPr lang="en-US"/>
          </a:p>
        </p:txBody>
      </p:sp>
    </p:spTree>
    <p:extLst>
      <p:ext uri="{BB962C8B-B14F-4D97-AF65-F5344CB8AC3E}">
        <p14:creationId xmlns:p14="http://schemas.microsoft.com/office/powerpoint/2010/main" val="1766151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A5E85-9353-44BA-83EA-1E2F44EE0ECF}" type="slidenum">
              <a:rPr lang="en-US" smtClean="0"/>
              <a:t>14</a:t>
            </a:fld>
            <a:endParaRPr lang="en-US"/>
          </a:p>
        </p:txBody>
      </p:sp>
    </p:spTree>
    <p:extLst>
      <p:ext uri="{BB962C8B-B14F-4D97-AF65-F5344CB8AC3E}">
        <p14:creationId xmlns:p14="http://schemas.microsoft.com/office/powerpoint/2010/main" val="638778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A5E85-9353-44BA-83EA-1E2F44EE0ECF}" type="slidenum">
              <a:rPr lang="en-US" smtClean="0"/>
              <a:t>15</a:t>
            </a:fld>
            <a:endParaRPr lang="en-US"/>
          </a:p>
        </p:txBody>
      </p:sp>
    </p:spTree>
    <p:extLst>
      <p:ext uri="{BB962C8B-B14F-4D97-AF65-F5344CB8AC3E}">
        <p14:creationId xmlns:p14="http://schemas.microsoft.com/office/powerpoint/2010/main" val="229646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A5E85-9353-44BA-83EA-1E2F44EE0EC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2121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A5E85-9353-44BA-83EA-1E2F44EE0ECF}" type="slidenum">
              <a:rPr lang="en-US" smtClean="0"/>
              <a:t>2</a:t>
            </a:fld>
            <a:endParaRPr lang="en-US"/>
          </a:p>
        </p:txBody>
      </p:sp>
    </p:spTree>
    <p:extLst>
      <p:ext uri="{BB962C8B-B14F-4D97-AF65-F5344CB8AC3E}">
        <p14:creationId xmlns:p14="http://schemas.microsoft.com/office/powerpoint/2010/main" val="199229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C15FAA-00D0-4FA8-8E82-091E7C400281}"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9908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From 1st bullet, deleted “…because there are limited data and no approved therapies to guide physicians in their management" as suggested by Dr. Wedemeyer.</a:t>
            </a:r>
          </a:p>
          <a:p>
            <a:r>
              <a:rPr lang="en-US" dirty="0" smtClean="0"/>
              <a:t>Janice:  Consider adding something about the prevalence of DAA failures.</a:t>
            </a:r>
            <a:endParaRPr lang="en-US" dirty="0"/>
          </a:p>
        </p:txBody>
      </p:sp>
      <p:sp>
        <p:nvSpPr>
          <p:cNvPr id="4" name="Slide Number Placeholder 3"/>
          <p:cNvSpPr>
            <a:spLocks noGrp="1"/>
          </p:cNvSpPr>
          <p:nvPr>
            <p:ph type="sldNum" sz="quarter" idx="10"/>
          </p:nvPr>
        </p:nvSpPr>
        <p:spPr/>
        <p:txBody>
          <a:bodyPr/>
          <a:lstStyle/>
          <a:p>
            <a:fld id="{3B6A5E85-9353-44BA-83EA-1E2F44EE0ECF}" type="slidenum">
              <a:rPr lang="en-US" smtClean="0"/>
              <a:t>4</a:t>
            </a:fld>
            <a:endParaRPr lang="en-US"/>
          </a:p>
        </p:txBody>
      </p:sp>
    </p:spTree>
    <p:extLst>
      <p:ext uri="{BB962C8B-B14F-4D97-AF65-F5344CB8AC3E}">
        <p14:creationId xmlns:p14="http://schemas.microsoft.com/office/powerpoint/2010/main" val="36444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For the 16 weeks arm SVR12 was in study week 28. </a:t>
            </a:r>
          </a:p>
          <a:p>
            <a:r>
              <a:rPr lang="en-US" dirty="0" smtClean="0"/>
              <a:t>This might be indicated that treatment times differed between the groups (which could have impact on the frequency of AEs!)</a:t>
            </a:r>
          </a:p>
          <a:p>
            <a:r>
              <a:rPr lang="en-US" dirty="0" smtClean="0"/>
              <a:t>Comment:</a:t>
            </a:r>
            <a:r>
              <a:rPr lang="en-US" baseline="0" dirty="0" smtClean="0"/>
              <a:t> Add RBV dosing regimen</a:t>
            </a:r>
            <a:endParaRPr lang="en-US" dirty="0"/>
          </a:p>
        </p:txBody>
      </p:sp>
      <p:sp>
        <p:nvSpPr>
          <p:cNvPr id="4" name="Slide Number Placeholder 3"/>
          <p:cNvSpPr>
            <a:spLocks noGrp="1"/>
          </p:cNvSpPr>
          <p:nvPr>
            <p:ph type="sldNum" sz="quarter" idx="10"/>
          </p:nvPr>
        </p:nvSpPr>
        <p:spPr/>
        <p:txBody>
          <a:bodyPr/>
          <a:lstStyle/>
          <a:p>
            <a:fld id="{A7974F65-6142-46CA-8C04-6207F1281C42}"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3616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rtl="0" eaLnBrk="1" fontAlgn="auto" latinLnBrk="0" hangingPunct="1"/>
            <a:r>
              <a:rPr lang="en-US" b="0" dirty="0" smtClean="0"/>
              <a:t>Cirrhosis defined by: </a:t>
            </a:r>
            <a:r>
              <a:rPr lang="en-US" b="0" baseline="0" dirty="0" smtClean="0"/>
              <a:t>Liver biopsy at any time showing cirrhosis, Fibroscan result of &gt;12.5kPa within 12 months of enrollment, or </a:t>
            </a:r>
            <a:r>
              <a:rPr lang="en-US" b="0" baseline="0" dirty="0" err="1" smtClean="0"/>
              <a:t>Fibrotest</a:t>
            </a:r>
            <a:r>
              <a:rPr lang="en-US" b="0" baseline="0" dirty="0" smtClean="0"/>
              <a:t> &gt;0.75 and APRI &gt;2 at time of enrollment. </a:t>
            </a:r>
          </a:p>
          <a:p>
            <a:pPr rtl="0" eaLnBrk="1" fontAlgn="auto" latinLnBrk="0" hangingPunct="1"/>
            <a:r>
              <a:rPr lang="en-US" b="0" baseline="0" dirty="0" smtClean="0"/>
              <a:t>Exclusion Criteria:  Creatinine Clearance (estimated glomerular filtration rate, </a:t>
            </a:r>
            <a:r>
              <a:rPr lang="en-US" b="0" baseline="0" dirty="0" err="1" smtClean="0"/>
              <a:t>eGFR</a:t>
            </a:r>
            <a:r>
              <a:rPr lang="en-US" b="0" baseline="0" dirty="0" smtClean="0"/>
              <a:t>):  &lt;60 mL/min/1.73 m2</a:t>
            </a:r>
          </a:p>
          <a:p>
            <a:pPr rtl="0" eaLnBrk="1" fontAlgn="auto" latinLnBrk="0" hangingPunct="1"/>
            <a:r>
              <a:rPr lang="en-US" b="0" baseline="0" dirty="0" smtClean="0"/>
              <a:t>8 subjects had platelets &lt;100000 at baseline.</a:t>
            </a:r>
          </a:p>
          <a:p>
            <a:pPr rtl="0" eaLnBrk="1" fontAlgn="auto" latinLnBrk="0" hangingPunct="1"/>
            <a:r>
              <a:rPr lang="en-US" b="0" baseline="0" dirty="0" smtClean="0"/>
              <a:t>9 patients had been previously be treated with </a:t>
            </a:r>
            <a:r>
              <a:rPr lang="en-US" b="0" baseline="0" dirty="0" err="1" smtClean="0"/>
              <a:t>IFNa</a:t>
            </a:r>
            <a:r>
              <a:rPr lang="en-US" b="0" baseline="0" dirty="0" smtClean="0"/>
              <a:t> (based on partial results available).</a:t>
            </a:r>
          </a:p>
          <a:p>
            <a:pPr rtl="0" eaLnBrk="1" fontAlgn="auto" latinLnBrk="0" hangingPunct="1"/>
            <a:r>
              <a:rPr lang="en-US" b="0" baseline="0" dirty="0" smtClean="0"/>
              <a:t>Viral load breakdowns by 800K, 2M, and 10M are in the demographics table.  </a:t>
            </a:r>
          </a:p>
          <a:p>
            <a:pPr rtl="0" eaLnBrk="1" fontAlgn="auto" latinLnBrk="0" hangingPunct="1"/>
            <a:r>
              <a:rPr lang="en-US" b="0" baseline="0" dirty="0" smtClean="0"/>
              <a:t>We do not have a breakdown by &gt;6M. </a:t>
            </a:r>
          </a:p>
          <a:p>
            <a:pPr rtl="0" eaLnBrk="1" fontAlgn="auto" latinLnBrk="0" hangingPunct="1"/>
            <a:r>
              <a:rPr lang="en-US" b="0" baseline="0" dirty="0" smtClean="0"/>
              <a:t>NS3 RAVs for 13 positions (without 80):  13/44 (29.6%) in 16 weeks + RBV; 14/49 (28.6%) in 24 weeks; 27/93 (29.0%) Overall</a:t>
            </a:r>
            <a:endParaRPr lang="en-US" b="0" dirty="0"/>
          </a:p>
        </p:txBody>
      </p:sp>
      <p:sp>
        <p:nvSpPr>
          <p:cNvPr id="4" name="Slide Number Placeholder 3"/>
          <p:cNvSpPr>
            <a:spLocks noGrp="1"/>
          </p:cNvSpPr>
          <p:nvPr>
            <p:ph type="sldNum" sz="quarter" idx="10"/>
          </p:nvPr>
        </p:nvSpPr>
        <p:spPr/>
        <p:txBody>
          <a:bodyPr/>
          <a:lstStyle/>
          <a:p>
            <a:fld id="{3B6A5E85-9353-44BA-83EA-1E2F44EE0EC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3102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rtl="0" eaLnBrk="1" fontAlgn="auto" latinLnBrk="0" hangingPunct="1"/>
            <a:r>
              <a:rPr lang="en-US" b="0" dirty="0" smtClean="0"/>
              <a:t>Cirrhosis defined by: </a:t>
            </a:r>
            <a:r>
              <a:rPr lang="en-US" b="0" baseline="0" dirty="0" smtClean="0"/>
              <a:t>Liver biopsy at any time showing cirrhosis, Fibroscan result of &gt;12.5kPa within 12 months of enrollment, or </a:t>
            </a:r>
            <a:r>
              <a:rPr lang="en-US" b="0" baseline="0" dirty="0" err="1" smtClean="0"/>
              <a:t>Fibrotest</a:t>
            </a:r>
            <a:r>
              <a:rPr lang="en-US" b="0" baseline="0" dirty="0" smtClean="0"/>
              <a:t> &gt;0.75 and APRI &gt;2 at time of enrollment. </a:t>
            </a:r>
          </a:p>
          <a:p>
            <a:pPr rtl="0" eaLnBrk="1" fontAlgn="auto" latinLnBrk="0" hangingPunct="1"/>
            <a:r>
              <a:rPr lang="en-US" b="0" baseline="0" dirty="0" smtClean="0"/>
              <a:t>Exclusion Criteria:  Creatinine Clearance (estimated glomerular filtration rate, </a:t>
            </a:r>
            <a:r>
              <a:rPr lang="en-US" b="0" baseline="0" dirty="0" err="1" smtClean="0"/>
              <a:t>eGFR</a:t>
            </a:r>
            <a:r>
              <a:rPr lang="en-US" b="0" baseline="0" dirty="0" smtClean="0"/>
              <a:t>):  &lt;60 mL/min/1.73 m2</a:t>
            </a:r>
          </a:p>
          <a:p>
            <a:pPr rtl="0" eaLnBrk="1" fontAlgn="auto" latinLnBrk="0" hangingPunct="1"/>
            <a:r>
              <a:rPr lang="en-US" b="0" baseline="0" dirty="0" smtClean="0"/>
              <a:t>8 subjects had platelets &lt;100000 at baseline.</a:t>
            </a:r>
          </a:p>
          <a:p>
            <a:pPr rtl="0" eaLnBrk="1" fontAlgn="auto" latinLnBrk="0" hangingPunct="1"/>
            <a:r>
              <a:rPr lang="en-US" b="0" baseline="0" dirty="0" smtClean="0"/>
              <a:t>9 patients had been previously be treated with </a:t>
            </a:r>
            <a:r>
              <a:rPr lang="en-US" b="0" baseline="0" dirty="0" err="1" smtClean="0"/>
              <a:t>IFNa</a:t>
            </a:r>
            <a:r>
              <a:rPr lang="en-US" b="0" baseline="0" dirty="0" smtClean="0"/>
              <a:t> (based on partial results available).</a:t>
            </a:r>
          </a:p>
          <a:p>
            <a:pPr rtl="0" eaLnBrk="1" fontAlgn="auto" latinLnBrk="0" hangingPunct="1"/>
            <a:r>
              <a:rPr lang="en-US" b="0" baseline="0" dirty="0" smtClean="0"/>
              <a:t>Viral load breakdowns by 800K, 2M, and 10M are in the demographics table.  </a:t>
            </a:r>
          </a:p>
          <a:p>
            <a:pPr rtl="0" eaLnBrk="1" fontAlgn="auto" latinLnBrk="0" hangingPunct="1"/>
            <a:r>
              <a:rPr lang="en-US" b="0" baseline="0" dirty="0" smtClean="0"/>
              <a:t>We do not have a breakdown by &gt;6M. </a:t>
            </a:r>
          </a:p>
          <a:p>
            <a:pPr rtl="0" eaLnBrk="1" fontAlgn="auto" latinLnBrk="0" hangingPunct="1"/>
            <a:r>
              <a:rPr lang="en-US" b="0" baseline="0" dirty="0" smtClean="0"/>
              <a:t>NS3 RAVs for 13 positions (without 80):  13/44 (29.6%) in 16 weeks + RBV; 14/49 (28.6%) in 24 weeks; 27/93 (29.0%) Overall</a:t>
            </a:r>
            <a:endParaRPr lang="en-US" b="0" dirty="0"/>
          </a:p>
        </p:txBody>
      </p:sp>
      <p:sp>
        <p:nvSpPr>
          <p:cNvPr id="4" name="Slide Number Placeholder 3"/>
          <p:cNvSpPr>
            <a:spLocks noGrp="1"/>
          </p:cNvSpPr>
          <p:nvPr>
            <p:ph type="sldNum" sz="quarter" idx="10"/>
          </p:nvPr>
        </p:nvSpPr>
        <p:spPr/>
        <p:txBody>
          <a:bodyPr/>
          <a:lstStyle/>
          <a:p>
            <a:fld id="{3B6A5E85-9353-44BA-83EA-1E2F44EE0EC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3102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6A5E85-9353-44BA-83EA-1E2F44EE0EC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2121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65% (60/93) of patients had at least 1 NS3 RAV at baseline.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Slide corrected to 92 patients in RAP (deleted one </a:t>
            </a:r>
            <a:r>
              <a:rPr lang="en-US" sz="1200" smtClean="0">
                <a:solidFill>
                  <a:srgbClr val="000000"/>
                </a:solidFill>
              </a:rPr>
              <a:t>dropout who had 2 NS5A RASs, no NS3 and no NS5B RASs)</a:t>
            </a:r>
            <a:endParaRPr lang="en-US" sz="1200" dirty="0" smtClean="0">
              <a:solidFill>
                <a:srgbClr val="000000"/>
              </a:solidFill>
            </a:endParaRPr>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B6A5E85-9353-44BA-83EA-1E2F44EE0EC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29637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80913" y="2073465"/>
            <a:ext cx="8563086" cy="857250"/>
          </a:xfrm>
        </p:spPr>
        <p:txBody>
          <a:bodyPr>
            <a:normAutofit/>
          </a:bodyPr>
          <a:lstStyle>
            <a:lvl1pPr algn="ctr">
              <a:defRPr sz="3600"/>
            </a:lvl1pPr>
          </a:lstStyle>
          <a:p>
            <a:r>
              <a:rPr lang="en-US" dirty="0"/>
              <a:t>Click to edit Master title style</a:t>
            </a:r>
          </a:p>
        </p:txBody>
      </p:sp>
      <p:sp>
        <p:nvSpPr>
          <p:cNvPr id="3" name="TextBox 6"/>
          <p:cNvSpPr txBox="1"/>
          <p:nvPr userDrawn="1"/>
        </p:nvSpPr>
        <p:spPr>
          <a:xfrm>
            <a:off x="165100" y="114300"/>
            <a:ext cx="914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EASL, </a:t>
            </a:r>
            <a:endParaRPr lang="en-US" dirty="0">
              <a:solidFill>
                <a:schemeClr val="bg1"/>
              </a:solidFill>
            </a:endParaRPr>
          </a:p>
          <a:p>
            <a:r>
              <a:rPr lang="en-US" dirty="0" smtClean="0">
                <a:solidFill>
                  <a:schemeClr val="bg1"/>
                </a:solidFill>
              </a:rPr>
              <a:t>2017</a:t>
            </a:r>
            <a:endParaRPr lang="en-US" dirty="0">
              <a:solidFill>
                <a:schemeClr val="bg1"/>
              </a:solidFill>
            </a:endParaRP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4484" t="13794" r="7636" b="26573"/>
          <a:stretch/>
        </p:blipFill>
        <p:spPr>
          <a:xfrm>
            <a:off x="7679726" y="4552308"/>
            <a:ext cx="1311874" cy="476893"/>
          </a:xfrm>
          <a:prstGeom prst="rect">
            <a:avLst/>
          </a:prstGeom>
        </p:spPr>
      </p:pic>
    </p:spTree>
    <p:extLst>
      <p:ext uri="{BB962C8B-B14F-4D97-AF65-F5344CB8AC3E}">
        <p14:creationId xmlns:p14="http://schemas.microsoft.com/office/powerpoint/2010/main" val="16793838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8"/>
          <p:cNvSpPr>
            <a:spLocks noGrp="1"/>
          </p:cNvSpPr>
          <p:nvPr>
            <p:ph type="body" sz="quarter" idx="12"/>
          </p:nvPr>
        </p:nvSpPr>
        <p:spPr>
          <a:xfrm>
            <a:off x="467544" y="4785996"/>
            <a:ext cx="3888432" cy="270030"/>
          </a:xfrm>
        </p:spPr>
        <p:txBody>
          <a:bodyPr anchor="b">
            <a:noAutofit/>
          </a:bodyPr>
          <a:lstStyle>
            <a:lvl1pPr marL="0" indent="0">
              <a:buNone/>
              <a:defRPr sz="1200"/>
            </a:lvl1pPr>
          </a:lstStyle>
          <a:p>
            <a:pPr lvl="0"/>
            <a:endParaRPr lang="en-GB" dirty="0"/>
          </a:p>
        </p:txBody>
      </p:sp>
      <p:sp>
        <p:nvSpPr>
          <p:cNvPr id="20" name="Text Placeholder 18"/>
          <p:cNvSpPr>
            <a:spLocks noGrp="1"/>
          </p:cNvSpPr>
          <p:nvPr>
            <p:ph type="body" sz="quarter" idx="13"/>
          </p:nvPr>
        </p:nvSpPr>
        <p:spPr>
          <a:xfrm>
            <a:off x="4788024" y="4785996"/>
            <a:ext cx="3888432" cy="270030"/>
          </a:xfrm>
        </p:spPr>
        <p:txBody>
          <a:bodyPr anchor="b">
            <a:noAutofit/>
          </a:bodyPr>
          <a:lstStyle>
            <a:lvl1pPr marL="0" indent="0" algn="r">
              <a:buNone/>
              <a:defRPr sz="1200"/>
            </a:lvl1pPr>
          </a:lstStyle>
          <a:p>
            <a:pPr lvl="0"/>
            <a:endParaRPr lang="en-GB"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5954" y="4674290"/>
            <a:ext cx="1190625" cy="42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80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80913" y="2073465"/>
            <a:ext cx="8563086" cy="857250"/>
          </a:xfrm>
        </p:spPr>
        <p:txBody>
          <a:bodyPr>
            <a:normAutofit/>
          </a:bodyPr>
          <a:lstStyle>
            <a:lvl1pPr algn="ctr">
              <a:defRPr sz="3600"/>
            </a:lvl1pPr>
          </a:lstStyle>
          <a:p>
            <a:r>
              <a:rPr lang="en-US" dirty="0" smtClean="0"/>
              <a:t>Click to edit Master title style</a:t>
            </a:r>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2183" y="4248305"/>
            <a:ext cx="1620147" cy="62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472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58352" y="1861222"/>
            <a:ext cx="6003085" cy="402431"/>
          </a:xfrm>
        </p:spPr>
        <p:txBody>
          <a:bodyPr>
            <a:noAutofit/>
          </a:bodyPr>
          <a:lstStyle>
            <a:lvl1pPr algn="l">
              <a:defRPr sz="3200" b="0" cap="none" baseline="0">
                <a:solidFill>
                  <a:schemeClr val="bg2"/>
                </a:solidFill>
              </a:defRPr>
            </a:lvl1pPr>
          </a:lstStyle>
          <a:p>
            <a:r>
              <a:rPr lang="en-US" dirty="0" smtClean="0"/>
              <a:t>Click to edit Master transition style</a:t>
            </a:r>
            <a:endParaRPr lang="en-US" dirty="0"/>
          </a:p>
        </p:txBody>
      </p:sp>
      <p:sp>
        <p:nvSpPr>
          <p:cNvPr id="8" name="Subtitle 2"/>
          <p:cNvSpPr>
            <a:spLocks noGrp="1"/>
          </p:cNvSpPr>
          <p:nvPr>
            <p:ph type="subTitle" idx="1"/>
          </p:nvPr>
        </p:nvSpPr>
        <p:spPr>
          <a:xfrm>
            <a:off x="2982208" y="2294381"/>
            <a:ext cx="4800600" cy="285750"/>
          </a:xfrm>
        </p:spPr>
        <p:txBody>
          <a:bodyPr>
            <a:noAutofit/>
          </a:bodyPr>
          <a:lstStyle>
            <a:lvl1pPr marL="0" indent="0" algn="l">
              <a:buNone/>
              <a:defRPr sz="2000"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11882" y="4248305"/>
            <a:ext cx="1620147" cy="62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1265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560" y="361919"/>
            <a:ext cx="8229600" cy="857250"/>
          </a:xfrm>
        </p:spPr>
        <p:txBody>
          <a:bodyPr>
            <a:normAutofit/>
          </a:bodyPr>
          <a:lstStyle>
            <a:lvl1pPr algn="l">
              <a:defRPr sz="2800" b="0" cap="none"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38560" y="1262498"/>
            <a:ext cx="8305800" cy="3394472"/>
          </a:xfrm>
        </p:spPr>
        <p:txBody>
          <a:bodyPr/>
          <a:lstStyle>
            <a:lvl1pPr>
              <a:spcBef>
                <a:spcPts val="1200"/>
              </a:spcBef>
              <a:defRPr sz="2800">
                <a:solidFill>
                  <a:schemeClr val="bg2"/>
                </a:solidFill>
              </a:defRPr>
            </a:lvl1pPr>
            <a:lvl2pPr>
              <a:spcBef>
                <a:spcPts val="600"/>
              </a:spcBef>
              <a:defRPr sz="2400">
                <a:solidFill>
                  <a:schemeClr val="bg2"/>
                </a:solidFill>
              </a:defRPr>
            </a:lvl2pPr>
            <a:lvl3pPr>
              <a:spcBef>
                <a:spcPts val="300"/>
              </a:spcBef>
              <a:defRPr sz="2000">
                <a:solidFill>
                  <a:schemeClr val="bg2"/>
                </a:solidFill>
              </a:defRPr>
            </a:lvl3pPr>
            <a:lvl4pPr>
              <a:spcBef>
                <a:spcPts val="300"/>
              </a:spcBef>
              <a:defRPr sz="1800">
                <a:solidFill>
                  <a:schemeClr val="bg2"/>
                </a:solidFill>
              </a:defRPr>
            </a:lvl4pPr>
            <a:lvl5pPr>
              <a:spcBef>
                <a:spcPts val="300"/>
              </a:spcBef>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427509" y="4823476"/>
            <a:ext cx="1638795" cy="246221"/>
          </a:xfrm>
          <a:prstGeom prst="rect">
            <a:avLst/>
          </a:prstGeom>
          <a:noFill/>
        </p:spPr>
        <p:txBody>
          <a:bodyPr wrap="square" rtlCol="0" anchor="b">
            <a:spAutoFit/>
          </a:bodyPr>
          <a:lstStyle/>
          <a:p>
            <a:fld id="{90B44AA3-7927-465F-9380-64467EF7FB1F}" type="slidenum">
              <a:rPr lang="en-US" sz="1000">
                <a:solidFill>
                  <a:srgbClr val="21368B"/>
                </a:solidFill>
              </a:rPr>
              <a:pPr/>
              <a:t>‹Nr.›</a:t>
            </a:fld>
            <a:endParaRPr lang="en-US" sz="1000" dirty="0">
              <a:solidFill>
                <a:srgbClr val="21368B"/>
              </a:solidFill>
            </a:endParaRPr>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5954" y="4674290"/>
            <a:ext cx="1190625" cy="42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0509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825" y="339572"/>
            <a:ext cx="8229600" cy="857250"/>
          </a:xfrm>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290513" indent="-290513">
              <a:lnSpc>
                <a:spcPct val="90000"/>
              </a:lnSpc>
              <a:spcBef>
                <a:spcPts val="1200"/>
              </a:spcBef>
              <a:defRPr sz="1800"/>
            </a:lvl1pPr>
            <a:lvl2pPr marL="569913" indent="-285750">
              <a:lnSpc>
                <a:spcPct val="90000"/>
              </a:lnSpc>
              <a:spcBef>
                <a:spcPts val="300"/>
              </a:spcBef>
              <a:defRPr sz="1800"/>
            </a:lvl2pPr>
            <a:lvl3pPr marL="860425" indent="-290513">
              <a:lnSpc>
                <a:spcPct val="90000"/>
              </a:lnSpc>
              <a:spcBef>
                <a:spcPts val="300"/>
              </a:spcBef>
              <a:defRPr sz="1800"/>
            </a:lvl3pPr>
            <a:lvl4pPr>
              <a:lnSpc>
                <a:spcPct val="90000"/>
              </a:lnSpc>
              <a:spcBef>
                <a:spcPts val="300"/>
              </a:spcBef>
              <a:defRPr sz="1800"/>
            </a:lvl4pPr>
            <a:lvl5pPr>
              <a:lnSpc>
                <a:spcPct val="90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1" y="4674290"/>
            <a:ext cx="1190625" cy="42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5190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4484" t="13794" r="7636" b="26573"/>
          <a:stretch/>
        </p:blipFill>
        <p:spPr>
          <a:xfrm>
            <a:off x="7696200" y="4572000"/>
            <a:ext cx="1311874" cy="476893"/>
          </a:xfrm>
          <a:prstGeom prst="rect">
            <a:avLst/>
          </a:prstGeom>
        </p:spPr>
      </p:pic>
      <p:sp>
        <p:nvSpPr>
          <p:cNvPr id="16" name="Oval 15"/>
          <p:cNvSpPr/>
          <p:nvPr userDrawn="1"/>
        </p:nvSpPr>
        <p:spPr>
          <a:xfrm>
            <a:off x="7732026" y="46877"/>
            <a:ext cx="13716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7909753" y="117374"/>
            <a:ext cx="1100005" cy="186229"/>
            <a:chOff x="4010266" y="2758279"/>
            <a:chExt cx="1100005" cy="248306"/>
          </a:xfrm>
        </p:grpSpPr>
        <p:grpSp>
          <p:nvGrpSpPr>
            <p:cNvPr id="25" name="Group 24"/>
            <p:cNvGrpSpPr/>
            <p:nvPr/>
          </p:nvGrpSpPr>
          <p:grpSpPr>
            <a:xfrm>
              <a:off x="4223429" y="2758279"/>
              <a:ext cx="589821" cy="246221"/>
              <a:chOff x="3680813" y="5133688"/>
              <a:chExt cx="2002316" cy="1032863"/>
            </a:xfrm>
          </p:grpSpPr>
          <p:sp>
            <p:nvSpPr>
              <p:cNvPr id="45" name="Rectangle 44"/>
              <p:cNvSpPr/>
              <p:nvPr/>
            </p:nvSpPr>
            <p:spPr>
              <a:xfrm>
                <a:off x="4205155" y="5200951"/>
                <a:ext cx="957394" cy="915821"/>
              </a:xfrm>
              <a:prstGeom prst="rect">
                <a:avLst/>
              </a:prstGeom>
              <a:gradFill flip="none" rotWithShape="1">
                <a:gsLst>
                  <a:gs pos="25000">
                    <a:srgbClr val="00B0F0">
                      <a:shade val="30000"/>
                      <a:satMod val="115000"/>
                    </a:srgbClr>
                  </a:gs>
                  <a:gs pos="68000">
                    <a:srgbClr val="00B0F0">
                      <a:shade val="67500"/>
                      <a:satMod val="115000"/>
                    </a:srgbClr>
                  </a:gs>
                  <a:gs pos="99000">
                    <a:srgbClr val="00B0F0">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46" name="Rectangle 45"/>
              <p:cNvSpPr/>
              <p:nvPr/>
            </p:nvSpPr>
            <p:spPr>
              <a:xfrm>
                <a:off x="3680813" y="5133688"/>
                <a:ext cx="2002316" cy="1032863"/>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a:t>
                </a:r>
                <a:r>
                  <a:rPr kumimoji="0" lang="en-US" sz="6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ZR</a:t>
                </a:r>
                <a:endParaRPr kumimoji="0" lang="en-US" sz="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6" name="Group 25"/>
            <p:cNvGrpSpPr/>
            <p:nvPr/>
          </p:nvGrpSpPr>
          <p:grpSpPr>
            <a:xfrm>
              <a:off x="4010266" y="2760363"/>
              <a:ext cx="373036" cy="246222"/>
              <a:chOff x="4010266" y="2760363"/>
              <a:chExt cx="373036" cy="246222"/>
            </a:xfrm>
          </p:grpSpPr>
          <p:sp>
            <p:nvSpPr>
              <p:cNvPr id="43" name="Round Same Side Corner Rectangle 14"/>
              <p:cNvSpPr/>
              <p:nvPr/>
            </p:nvSpPr>
            <p:spPr>
              <a:xfrm rot="16200000">
                <a:off x="4087412" y="2696893"/>
                <a:ext cx="218743" cy="373036"/>
              </a:xfrm>
              <a:prstGeom prst="round2SameRect">
                <a:avLst>
                  <a:gd name="adj1" fmla="val 49423"/>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44" name="TextBox 43"/>
              <p:cNvSpPr txBox="1"/>
              <p:nvPr/>
            </p:nvSpPr>
            <p:spPr>
              <a:xfrm>
                <a:off x="4019895" y="2760363"/>
                <a:ext cx="357989"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GZR</a:t>
                </a:r>
                <a:endParaRPr kumimoji="0" lang="en-US" sz="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grpSp>
          <p:nvGrpSpPr>
            <p:cNvPr id="27" name="Group 26"/>
            <p:cNvGrpSpPr/>
            <p:nvPr/>
          </p:nvGrpSpPr>
          <p:grpSpPr>
            <a:xfrm>
              <a:off x="4540170" y="2758280"/>
              <a:ext cx="570101" cy="246223"/>
              <a:chOff x="4994661" y="2782144"/>
              <a:chExt cx="570101" cy="246223"/>
            </a:xfrm>
          </p:grpSpPr>
          <p:sp>
            <p:nvSpPr>
              <p:cNvPr id="28" name="Round Same Side Corner Rectangle 12"/>
              <p:cNvSpPr/>
              <p:nvPr/>
            </p:nvSpPr>
            <p:spPr>
              <a:xfrm rot="5400000" flipH="1">
                <a:off x="5198602" y="2704700"/>
                <a:ext cx="218320" cy="404727"/>
              </a:xfrm>
              <a:prstGeom prst="round2SameRect">
                <a:avLst>
                  <a:gd name="adj1" fmla="val 47431"/>
                  <a:gd name="adj2" fmla="val 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29" name="Rectangle 28"/>
              <p:cNvSpPr/>
              <p:nvPr/>
            </p:nvSpPr>
            <p:spPr>
              <a:xfrm>
                <a:off x="4994661" y="2782144"/>
                <a:ext cx="570101" cy="24622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UPR</a:t>
                </a:r>
                <a:endParaRPr kumimoji="0" lang="en-US" sz="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grpSp>
      <p:sp>
        <p:nvSpPr>
          <p:cNvPr id="47" name="TextBox 6"/>
          <p:cNvSpPr txBox="1"/>
          <p:nvPr userDrawn="1"/>
        </p:nvSpPr>
        <p:spPr>
          <a:xfrm>
            <a:off x="12702" y="8751"/>
            <a:ext cx="9016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bg1"/>
                </a:solidFill>
              </a:rPr>
              <a:t>EASL, 2017</a:t>
            </a:r>
            <a:endParaRPr lang="en-US" sz="1200" dirty="0">
              <a:solidFill>
                <a:schemeClr val="bg1"/>
              </a:solidFill>
            </a:endParaRPr>
          </a:p>
        </p:txBody>
      </p:sp>
    </p:spTree>
    <p:extLst>
      <p:ext uri="{BB962C8B-B14F-4D97-AF65-F5344CB8AC3E}">
        <p14:creationId xmlns:p14="http://schemas.microsoft.com/office/powerpoint/2010/main" val="30686800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80913" y="2073465"/>
            <a:ext cx="8563086" cy="857250"/>
          </a:xfrm>
        </p:spPr>
        <p:txBody>
          <a:bodyPr>
            <a:normAutofit/>
          </a:bodyPr>
          <a:lstStyle>
            <a:lvl1pPr algn="ctr">
              <a:defRPr sz="3600"/>
            </a:lvl1pPr>
          </a:lstStyle>
          <a:p>
            <a:r>
              <a:rPr lang="en-US" dirty="0" smtClean="0"/>
              <a:t>Click to edit Master title style</a:t>
            </a:r>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2183" y="4248305"/>
            <a:ext cx="1620147" cy="62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228600" y="4423849"/>
            <a:ext cx="914400" cy="646331"/>
          </a:xfrm>
          <a:prstGeom prst="rect">
            <a:avLst/>
          </a:prstGeom>
        </p:spPr>
        <p:txBody>
          <a:bodyPr wrap="square">
            <a:spAutoFit/>
          </a:bodyPr>
          <a:lstStyle/>
          <a:p>
            <a:r>
              <a:rPr lang="en-US" dirty="0" smtClean="0">
                <a:solidFill>
                  <a:srgbClr val="FFFFFF"/>
                </a:solidFill>
              </a:rPr>
              <a:t>AASLD,</a:t>
            </a:r>
          </a:p>
          <a:p>
            <a:r>
              <a:rPr lang="en-US" dirty="0" smtClean="0">
                <a:solidFill>
                  <a:srgbClr val="FFFFFF"/>
                </a:solidFill>
              </a:rPr>
              <a:t>2016</a:t>
            </a:r>
            <a:endParaRPr lang="en-US" dirty="0">
              <a:solidFill>
                <a:srgbClr val="FFFFFF"/>
              </a:solidFill>
            </a:endParaRPr>
          </a:p>
        </p:txBody>
      </p:sp>
    </p:spTree>
    <p:extLst>
      <p:ext uri="{BB962C8B-B14F-4D97-AF65-F5344CB8AC3E}">
        <p14:creationId xmlns:p14="http://schemas.microsoft.com/office/powerpoint/2010/main" val="2029606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58352" y="1861222"/>
            <a:ext cx="6003085" cy="402431"/>
          </a:xfrm>
        </p:spPr>
        <p:txBody>
          <a:bodyPr>
            <a:noAutofit/>
          </a:bodyPr>
          <a:lstStyle>
            <a:lvl1pPr algn="l">
              <a:defRPr sz="3200" b="0" cap="none" baseline="0">
                <a:solidFill>
                  <a:schemeClr val="bg2"/>
                </a:solidFill>
              </a:defRPr>
            </a:lvl1pPr>
          </a:lstStyle>
          <a:p>
            <a:r>
              <a:rPr lang="en-US" dirty="0" smtClean="0"/>
              <a:t>Click to edit Master transition style</a:t>
            </a:r>
            <a:endParaRPr lang="en-US" dirty="0"/>
          </a:p>
        </p:txBody>
      </p:sp>
      <p:sp>
        <p:nvSpPr>
          <p:cNvPr id="8" name="Subtitle 2"/>
          <p:cNvSpPr>
            <a:spLocks noGrp="1"/>
          </p:cNvSpPr>
          <p:nvPr>
            <p:ph type="subTitle" idx="1"/>
          </p:nvPr>
        </p:nvSpPr>
        <p:spPr>
          <a:xfrm>
            <a:off x="2982208" y="2294381"/>
            <a:ext cx="4800600" cy="285750"/>
          </a:xfrm>
        </p:spPr>
        <p:txBody>
          <a:bodyPr>
            <a:noAutofit/>
          </a:bodyPr>
          <a:lstStyle>
            <a:lvl1pPr marL="0" indent="0" algn="l">
              <a:buNone/>
              <a:defRPr sz="2000"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11882" y="4248305"/>
            <a:ext cx="1620147" cy="62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3118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560" y="361919"/>
            <a:ext cx="8229600" cy="857250"/>
          </a:xfrm>
        </p:spPr>
        <p:txBody>
          <a:bodyPr>
            <a:normAutofit/>
          </a:bodyPr>
          <a:lstStyle>
            <a:lvl1pPr algn="l">
              <a:defRPr sz="2800" b="0" cap="none"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38560" y="1262498"/>
            <a:ext cx="8305800" cy="3394472"/>
          </a:xfrm>
        </p:spPr>
        <p:txBody>
          <a:bodyPr/>
          <a:lstStyle>
            <a:lvl1pPr>
              <a:spcBef>
                <a:spcPts val="1200"/>
              </a:spcBef>
              <a:defRPr sz="2800">
                <a:solidFill>
                  <a:schemeClr val="bg2"/>
                </a:solidFill>
              </a:defRPr>
            </a:lvl1pPr>
            <a:lvl2pPr>
              <a:spcBef>
                <a:spcPts val="600"/>
              </a:spcBef>
              <a:defRPr sz="2400">
                <a:solidFill>
                  <a:schemeClr val="bg2"/>
                </a:solidFill>
              </a:defRPr>
            </a:lvl2pPr>
            <a:lvl3pPr>
              <a:spcBef>
                <a:spcPts val="300"/>
              </a:spcBef>
              <a:defRPr sz="2000">
                <a:solidFill>
                  <a:schemeClr val="bg2"/>
                </a:solidFill>
              </a:defRPr>
            </a:lvl3pPr>
            <a:lvl4pPr>
              <a:spcBef>
                <a:spcPts val="300"/>
              </a:spcBef>
              <a:defRPr sz="1800">
                <a:solidFill>
                  <a:schemeClr val="bg2"/>
                </a:solidFill>
              </a:defRPr>
            </a:lvl4pPr>
            <a:lvl5pPr>
              <a:spcBef>
                <a:spcPts val="300"/>
              </a:spcBef>
              <a:defRPr sz="1800">
                <a:solidFill>
                  <a:schemeClr val="bg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4484" t="13794" r="7636" b="26573"/>
          <a:stretch/>
        </p:blipFill>
        <p:spPr>
          <a:xfrm>
            <a:off x="7696200" y="4572000"/>
            <a:ext cx="1311874" cy="476893"/>
          </a:xfrm>
          <a:prstGeom prst="rect">
            <a:avLst/>
          </a:prstGeom>
        </p:spPr>
      </p:pic>
      <p:sp>
        <p:nvSpPr>
          <p:cNvPr id="11" name="Oval 10"/>
          <p:cNvSpPr/>
          <p:nvPr userDrawn="1"/>
        </p:nvSpPr>
        <p:spPr>
          <a:xfrm>
            <a:off x="7732026" y="46877"/>
            <a:ext cx="13716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7909753" y="117374"/>
            <a:ext cx="1100005" cy="186229"/>
            <a:chOff x="4010266" y="2758279"/>
            <a:chExt cx="1100005" cy="248306"/>
          </a:xfrm>
        </p:grpSpPr>
        <p:grpSp>
          <p:nvGrpSpPr>
            <p:cNvPr id="23" name="Group 22"/>
            <p:cNvGrpSpPr/>
            <p:nvPr/>
          </p:nvGrpSpPr>
          <p:grpSpPr>
            <a:xfrm>
              <a:off x="4223429" y="2758279"/>
              <a:ext cx="589821" cy="246221"/>
              <a:chOff x="3680813" y="5133688"/>
              <a:chExt cx="2002316" cy="1032863"/>
            </a:xfrm>
          </p:grpSpPr>
          <p:sp>
            <p:nvSpPr>
              <p:cNvPr id="30" name="Rectangle 29"/>
              <p:cNvSpPr/>
              <p:nvPr/>
            </p:nvSpPr>
            <p:spPr>
              <a:xfrm>
                <a:off x="4205155" y="5200951"/>
                <a:ext cx="957394" cy="915821"/>
              </a:xfrm>
              <a:prstGeom prst="rect">
                <a:avLst/>
              </a:prstGeom>
              <a:gradFill flip="none" rotWithShape="1">
                <a:gsLst>
                  <a:gs pos="25000">
                    <a:srgbClr val="00B0F0">
                      <a:shade val="30000"/>
                      <a:satMod val="115000"/>
                    </a:srgbClr>
                  </a:gs>
                  <a:gs pos="68000">
                    <a:srgbClr val="00B0F0">
                      <a:shade val="67500"/>
                      <a:satMod val="115000"/>
                    </a:srgbClr>
                  </a:gs>
                  <a:gs pos="99000">
                    <a:srgbClr val="00B0F0">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31" name="Rectangle 30"/>
              <p:cNvSpPr/>
              <p:nvPr/>
            </p:nvSpPr>
            <p:spPr>
              <a:xfrm>
                <a:off x="3680813" y="5133688"/>
                <a:ext cx="2002316" cy="1032863"/>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a:t>
                </a:r>
                <a:r>
                  <a:rPr kumimoji="0" lang="en-US" sz="6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ZR</a:t>
                </a:r>
                <a:endParaRPr kumimoji="0" lang="en-US" sz="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4" name="Group 23"/>
            <p:cNvGrpSpPr/>
            <p:nvPr/>
          </p:nvGrpSpPr>
          <p:grpSpPr>
            <a:xfrm>
              <a:off x="4010266" y="2760363"/>
              <a:ext cx="373036" cy="246222"/>
              <a:chOff x="4010266" y="2760363"/>
              <a:chExt cx="373036" cy="246222"/>
            </a:xfrm>
          </p:grpSpPr>
          <p:sp>
            <p:nvSpPr>
              <p:cNvPr id="28" name="Round Same Side Corner Rectangle 14"/>
              <p:cNvSpPr/>
              <p:nvPr/>
            </p:nvSpPr>
            <p:spPr>
              <a:xfrm rot="16200000">
                <a:off x="4087412" y="2696893"/>
                <a:ext cx="218743" cy="373036"/>
              </a:xfrm>
              <a:prstGeom prst="round2SameRect">
                <a:avLst>
                  <a:gd name="adj1" fmla="val 49423"/>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29" name="TextBox 28"/>
              <p:cNvSpPr txBox="1"/>
              <p:nvPr/>
            </p:nvSpPr>
            <p:spPr>
              <a:xfrm>
                <a:off x="4019895" y="2760363"/>
                <a:ext cx="357989"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GZR</a:t>
                </a:r>
                <a:endParaRPr kumimoji="0" lang="en-US" sz="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grpSp>
          <p:nvGrpSpPr>
            <p:cNvPr id="25" name="Group 24"/>
            <p:cNvGrpSpPr/>
            <p:nvPr/>
          </p:nvGrpSpPr>
          <p:grpSpPr>
            <a:xfrm>
              <a:off x="4540170" y="2758280"/>
              <a:ext cx="570101" cy="246223"/>
              <a:chOff x="4994661" y="2782144"/>
              <a:chExt cx="570101" cy="246223"/>
            </a:xfrm>
          </p:grpSpPr>
          <p:sp>
            <p:nvSpPr>
              <p:cNvPr id="26" name="Round Same Side Corner Rectangle 12"/>
              <p:cNvSpPr/>
              <p:nvPr/>
            </p:nvSpPr>
            <p:spPr>
              <a:xfrm rot="5400000" flipH="1">
                <a:off x="5198602" y="2704700"/>
                <a:ext cx="218320" cy="404727"/>
              </a:xfrm>
              <a:prstGeom prst="round2SameRect">
                <a:avLst>
                  <a:gd name="adj1" fmla="val 47431"/>
                  <a:gd name="adj2" fmla="val 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27" name="Rectangle 26"/>
              <p:cNvSpPr/>
              <p:nvPr/>
            </p:nvSpPr>
            <p:spPr>
              <a:xfrm>
                <a:off x="4994661" y="2782144"/>
                <a:ext cx="570101" cy="24622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UPR</a:t>
                </a:r>
                <a:endParaRPr kumimoji="0" lang="en-US" sz="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grpSp>
      <p:sp>
        <p:nvSpPr>
          <p:cNvPr id="32" name="TextBox 6"/>
          <p:cNvSpPr txBox="1"/>
          <p:nvPr userDrawn="1"/>
        </p:nvSpPr>
        <p:spPr>
          <a:xfrm>
            <a:off x="12702" y="8751"/>
            <a:ext cx="9016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bg1"/>
                </a:solidFill>
              </a:rPr>
              <a:t>EASL, 2017</a:t>
            </a:r>
            <a:endParaRPr lang="en-US" sz="1200" dirty="0">
              <a:solidFill>
                <a:schemeClr val="bg1"/>
              </a:solidFill>
            </a:endParaRPr>
          </a:p>
        </p:txBody>
      </p:sp>
    </p:spTree>
    <p:extLst>
      <p:ext uri="{BB962C8B-B14F-4D97-AF65-F5344CB8AC3E}">
        <p14:creationId xmlns:p14="http://schemas.microsoft.com/office/powerpoint/2010/main" val="13398888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825" y="339572"/>
            <a:ext cx="8229600" cy="857250"/>
          </a:xfrm>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290513" indent="-290513">
              <a:lnSpc>
                <a:spcPct val="90000"/>
              </a:lnSpc>
              <a:spcBef>
                <a:spcPts val="1200"/>
              </a:spcBef>
              <a:defRPr sz="1800"/>
            </a:lvl1pPr>
            <a:lvl2pPr marL="569913" indent="-285750">
              <a:lnSpc>
                <a:spcPct val="90000"/>
              </a:lnSpc>
              <a:spcBef>
                <a:spcPts val="300"/>
              </a:spcBef>
              <a:defRPr sz="1800"/>
            </a:lvl2pPr>
            <a:lvl3pPr marL="860425" indent="-290513">
              <a:lnSpc>
                <a:spcPct val="90000"/>
              </a:lnSpc>
              <a:spcBef>
                <a:spcPts val="300"/>
              </a:spcBef>
              <a:defRPr sz="1800"/>
            </a:lvl3pPr>
            <a:lvl4pPr>
              <a:lnSpc>
                <a:spcPct val="90000"/>
              </a:lnSpc>
              <a:spcBef>
                <a:spcPts val="300"/>
              </a:spcBef>
              <a:defRPr sz="1800"/>
            </a:lvl4pPr>
            <a:lvl5pPr>
              <a:lnSpc>
                <a:spcPct val="90000"/>
              </a:lnSpc>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1" y="4674290"/>
            <a:ext cx="1190625" cy="42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userDrawn="1"/>
        </p:nvGrpSpPr>
        <p:grpSpPr>
          <a:xfrm>
            <a:off x="7731766" y="114300"/>
            <a:ext cx="1371600" cy="342900"/>
            <a:chOff x="3777696" y="2652771"/>
            <a:chExt cx="1371600" cy="457200"/>
          </a:xfrm>
        </p:grpSpPr>
        <p:sp>
          <p:nvSpPr>
            <p:cNvPr id="20" name="Oval 19"/>
            <p:cNvSpPr/>
            <p:nvPr/>
          </p:nvSpPr>
          <p:spPr>
            <a:xfrm>
              <a:off x="3777696" y="2652771"/>
              <a:ext cx="1371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1" name="Group 20"/>
            <p:cNvGrpSpPr/>
            <p:nvPr/>
          </p:nvGrpSpPr>
          <p:grpSpPr>
            <a:xfrm>
              <a:off x="3850093" y="2741521"/>
              <a:ext cx="1258013" cy="287259"/>
              <a:chOff x="3850093" y="2741521"/>
              <a:chExt cx="1258013" cy="287259"/>
            </a:xfrm>
          </p:grpSpPr>
          <p:grpSp>
            <p:nvGrpSpPr>
              <p:cNvPr id="22" name="Group 21"/>
              <p:cNvGrpSpPr/>
              <p:nvPr/>
            </p:nvGrpSpPr>
            <p:grpSpPr>
              <a:xfrm>
                <a:off x="4207309" y="2774040"/>
                <a:ext cx="507886" cy="218320"/>
                <a:chOff x="3626097" y="5199797"/>
                <a:chExt cx="1724164" cy="915821"/>
              </a:xfrm>
            </p:grpSpPr>
            <p:sp>
              <p:nvSpPr>
                <p:cNvPr id="29" name="Rectangle 28"/>
                <p:cNvSpPr/>
                <p:nvPr/>
              </p:nvSpPr>
              <p:spPr>
                <a:xfrm>
                  <a:off x="3810000" y="5199797"/>
                  <a:ext cx="1371600" cy="915821"/>
                </a:xfrm>
                <a:prstGeom prst="rect">
                  <a:avLst/>
                </a:prstGeom>
                <a:gradFill flip="none" rotWithShape="1">
                  <a:gsLst>
                    <a:gs pos="25000">
                      <a:srgbClr val="00B0F0">
                        <a:shade val="30000"/>
                        <a:satMod val="115000"/>
                      </a:srgbClr>
                    </a:gs>
                    <a:gs pos="68000">
                      <a:srgbClr val="00B0F0">
                        <a:shade val="67500"/>
                        <a:satMod val="115000"/>
                      </a:srgbClr>
                    </a:gs>
                    <a:gs pos="99000">
                      <a:srgbClr val="00B0F0">
                        <a:shade val="100000"/>
                        <a:satMod val="115000"/>
                      </a:srgbClr>
                    </a:gs>
                  </a:gsLst>
                  <a:lin ang="16200000" scaled="1"/>
                  <a:tileRect/>
                </a:gradFill>
                <a:ln w="25400" cap="flat" cmpd="sng" algn="ctr">
                  <a:noFill/>
                  <a:prstDash val="solid"/>
                </a:ln>
                <a:effectLst/>
              </p:spPr>
              <p:txBody>
                <a:bodyPr rtlCol="0" anchor="ctr"/>
                <a:lstStyle/>
                <a:p>
                  <a:pPr algn="ctr">
                    <a:defRPr/>
                  </a:pPr>
                  <a:endParaRPr lang="en-US" sz="400" kern="0">
                    <a:solidFill>
                      <a:srgbClr val="FFFFFF"/>
                    </a:solidFill>
                  </a:endParaRPr>
                </a:p>
              </p:txBody>
            </p:sp>
            <p:sp>
              <p:nvSpPr>
                <p:cNvPr id="30" name="Rectangle 29"/>
                <p:cNvSpPr/>
                <p:nvPr/>
              </p:nvSpPr>
              <p:spPr>
                <a:xfrm>
                  <a:off x="3626097" y="5227349"/>
                  <a:ext cx="1724164" cy="860717"/>
                </a:xfrm>
                <a:prstGeom prst="rect">
                  <a:avLst/>
                </a:prstGeom>
              </p:spPr>
              <p:txBody>
                <a:bodyPr wrap="square" anchor="ctr">
                  <a:spAutoFit/>
                </a:bodyPr>
                <a:lstStyle/>
                <a:p>
                  <a:pPr algn="ctr">
                    <a:defRPr/>
                  </a:pPr>
                  <a:r>
                    <a:rPr lang="en-US" sz="400" b="1" kern="0" dirty="0" smtClean="0">
                      <a:solidFill>
                        <a:srgbClr val="FFFFFF"/>
                      </a:solidFill>
                      <a:latin typeface="Arial" panose="020B0604020202020204" pitchFamily="34" charset="0"/>
                      <a:cs typeface="Arial" panose="020B0604020202020204" pitchFamily="34" charset="0"/>
                    </a:rPr>
                    <a:t>Grazoprevir</a:t>
                  </a:r>
                  <a:endParaRPr lang="en-US" sz="400" b="1" kern="0" dirty="0">
                    <a:solidFill>
                      <a:srgbClr val="FFFFFF"/>
                    </a:solidFill>
                    <a:latin typeface="Arial" panose="020B0604020202020204" pitchFamily="34" charset="0"/>
                    <a:cs typeface="Arial" panose="020B0604020202020204" pitchFamily="34" charset="0"/>
                  </a:endParaRPr>
                </a:p>
              </p:txBody>
            </p:sp>
          </p:grpSp>
          <p:grpSp>
            <p:nvGrpSpPr>
              <p:cNvPr id="23" name="Group 22"/>
              <p:cNvGrpSpPr/>
              <p:nvPr/>
            </p:nvGrpSpPr>
            <p:grpSpPr>
              <a:xfrm>
                <a:off x="3850093" y="2772212"/>
                <a:ext cx="493307" cy="239228"/>
                <a:chOff x="3850093" y="2772212"/>
                <a:chExt cx="493307" cy="239228"/>
              </a:xfrm>
            </p:grpSpPr>
            <p:sp>
              <p:nvSpPr>
                <p:cNvPr id="27" name="Round Same Side Corner Rectangle 26"/>
                <p:cNvSpPr/>
                <p:nvPr/>
              </p:nvSpPr>
              <p:spPr>
                <a:xfrm rot="16200000">
                  <a:off x="3967544" y="2694854"/>
                  <a:ext cx="218320" cy="373036"/>
                </a:xfrm>
                <a:prstGeom prst="round2SameRect">
                  <a:avLst>
                    <a:gd name="adj1" fmla="val 49423"/>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25400" cap="flat" cmpd="sng" algn="ctr">
                  <a:noFill/>
                  <a:prstDash val="solid"/>
                </a:ln>
                <a:effectLst/>
              </p:spPr>
              <p:txBody>
                <a:bodyPr rtlCol="0" anchor="ctr"/>
                <a:lstStyle/>
                <a:p>
                  <a:pPr algn="ctr">
                    <a:defRPr/>
                  </a:pPr>
                  <a:endParaRPr lang="en-US" sz="400" kern="0">
                    <a:solidFill>
                      <a:srgbClr val="FFFFFF"/>
                    </a:solidFill>
                  </a:endParaRPr>
                </a:p>
              </p:txBody>
            </p:sp>
            <p:sp>
              <p:nvSpPr>
                <p:cNvPr id="28" name="TextBox 27"/>
                <p:cNvSpPr txBox="1"/>
                <p:nvPr/>
              </p:nvSpPr>
              <p:spPr>
                <a:xfrm>
                  <a:off x="3850093" y="2806256"/>
                  <a:ext cx="493307" cy="205184"/>
                </a:xfrm>
                <a:prstGeom prst="rect">
                  <a:avLst/>
                </a:prstGeom>
                <a:noFill/>
              </p:spPr>
              <p:txBody>
                <a:bodyPr wrap="square" rtlCol="0">
                  <a:spAutoFit/>
                </a:bodyPr>
                <a:lstStyle/>
                <a:p>
                  <a:pPr algn="ctr">
                    <a:defRPr/>
                  </a:pPr>
                  <a:r>
                    <a:rPr lang="en-US" sz="400" b="1" kern="0" dirty="0">
                      <a:solidFill>
                        <a:srgbClr val="FFFFFF"/>
                      </a:solidFill>
                      <a:latin typeface="Arial" panose="020B0604020202020204" pitchFamily="34" charset="0"/>
                      <a:cs typeface="Arial" panose="020B0604020202020204" pitchFamily="34" charset="0"/>
                    </a:rPr>
                    <a:t>MK-3682</a:t>
                  </a:r>
                </a:p>
              </p:txBody>
            </p:sp>
          </p:grpSp>
          <p:grpSp>
            <p:nvGrpSpPr>
              <p:cNvPr id="24" name="Group 23"/>
              <p:cNvGrpSpPr/>
              <p:nvPr/>
            </p:nvGrpSpPr>
            <p:grpSpPr>
              <a:xfrm>
                <a:off x="4574707" y="2741521"/>
                <a:ext cx="533399" cy="287259"/>
                <a:chOff x="5029198" y="2765385"/>
                <a:chExt cx="533399" cy="287259"/>
              </a:xfrm>
            </p:grpSpPr>
            <p:sp>
              <p:nvSpPr>
                <p:cNvPr id="25" name="Round Same Side Corner Rectangle 24"/>
                <p:cNvSpPr/>
                <p:nvPr/>
              </p:nvSpPr>
              <p:spPr>
                <a:xfrm rot="5400000" flipH="1">
                  <a:off x="5198602" y="2704700"/>
                  <a:ext cx="218320" cy="404727"/>
                </a:xfrm>
                <a:prstGeom prst="round2SameRect">
                  <a:avLst>
                    <a:gd name="adj1" fmla="val 50000"/>
                    <a:gd name="adj2" fmla="val 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5400" cap="flat" cmpd="sng" algn="ctr">
                  <a:noFill/>
                  <a:prstDash val="solid"/>
                </a:ln>
                <a:effectLst/>
              </p:spPr>
              <p:txBody>
                <a:bodyPr rtlCol="0" anchor="ctr"/>
                <a:lstStyle/>
                <a:p>
                  <a:pPr algn="ctr">
                    <a:defRPr/>
                  </a:pPr>
                  <a:endParaRPr lang="en-US" sz="400" kern="0">
                    <a:solidFill>
                      <a:srgbClr val="FFFFFF"/>
                    </a:solidFill>
                  </a:endParaRPr>
                </a:p>
              </p:txBody>
            </p:sp>
            <p:sp>
              <p:nvSpPr>
                <p:cNvPr id="26" name="Rectangle 25"/>
                <p:cNvSpPr/>
                <p:nvPr/>
              </p:nvSpPr>
              <p:spPr>
                <a:xfrm>
                  <a:off x="5029198" y="2765385"/>
                  <a:ext cx="533399" cy="287259"/>
                </a:xfrm>
                <a:prstGeom prst="rect">
                  <a:avLst/>
                </a:prstGeom>
                <a:noFill/>
              </p:spPr>
              <p:txBody>
                <a:bodyPr wrap="square" anchor="ctr">
                  <a:spAutoFit/>
                </a:bodyPr>
                <a:lstStyle/>
                <a:p>
                  <a:pPr algn="ctr">
                    <a:defRPr/>
                  </a:pPr>
                  <a:r>
                    <a:rPr lang="en-US" sz="400" b="1" kern="0" dirty="0">
                      <a:solidFill>
                        <a:srgbClr val="FFFFFF"/>
                      </a:solidFill>
                      <a:latin typeface="Arial" panose="020B0604020202020204" pitchFamily="34" charset="0"/>
                      <a:cs typeface="Arial" panose="020B0604020202020204" pitchFamily="34" charset="0"/>
                    </a:rPr>
                    <a:t>Ruzasvir</a:t>
                  </a:r>
                </a:p>
                <a:p>
                  <a:pPr algn="ctr">
                    <a:defRPr/>
                  </a:pPr>
                  <a:r>
                    <a:rPr lang="en-US" sz="400" b="1" kern="0" dirty="0">
                      <a:solidFill>
                        <a:srgbClr val="FFFFFF"/>
                      </a:solidFill>
                      <a:latin typeface="Arial" panose="020B0604020202020204" pitchFamily="34" charset="0"/>
                      <a:cs typeface="Arial" panose="020B0604020202020204" pitchFamily="34" charset="0"/>
                    </a:rPr>
                    <a:t>(MK-8408)</a:t>
                  </a:r>
                </a:p>
              </p:txBody>
            </p:sp>
          </p:grpSp>
        </p:grpSp>
      </p:grpSp>
      <p:sp>
        <p:nvSpPr>
          <p:cNvPr id="18" name="TextBox 17"/>
          <p:cNvSpPr txBox="1"/>
          <p:nvPr userDrawn="1"/>
        </p:nvSpPr>
        <p:spPr>
          <a:xfrm>
            <a:off x="0" y="0"/>
            <a:ext cx="628697" cy="461665"/>
          </a:xfrm>
          <a:prstGeom prst="rect">
            <a:avLst/>
          </a:prstGeom>
          <a:noFill/>
        </p:spPr>
        <p:txBody>
          <a:bodyPr wrap="none" rtlCol="0">
            <a:spAutoFit/>
          </a:bodyPr>
          <a:lstStyle/>
          <a:p>
            <a:pPr algn="ctr"/>
            <a:r>
              <a:rPr lang="en-US" sz="1200" dirty="0" smtClean="0">
                <a:solidFill>
                  <a:srgbClr val="FFFFFF"/>
                </a:solidFill>
              </a:rPr>
              <a:t>AASLD </a:t>
            </a:r>
          </a:p>
          <a:p>
            <a:pPr algn="ctr"/>
            <a:r>
              <a:rPr lang="en-US" sz="1200" dirty="0" smtClean="0">
                <a:solidFill>
                  <a:srgbClr val="FFFFFF"/>
                </a:solidFill>
              </a:rPr>
              <a:t>2016</a:t>
            </a:r>
            <a:endParaRPr lang="en-US" sz="1200" dirty="0">
              <a:solidFill>
                <a:srgbClr val="FFFFFF"/>
              </a:solidFill>
            </a:endParaRPr>
          </a:p>
        </p:txBody>
      </p:sp>
    </p:spTree>
    <p:extLst>
      <p:ext uri="{BB962C8B-B14F-4D97-AF65-F5344CB8AC3E}">
        <p14:creationId xmlns:p14="http://schemas.microsoft.com/office/powerpoint/2010/main" val="30166490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58352" y="1861222"/>
            <a:ext cx="6003085" cy="402431"/>
          </a:xfrm>
        </p:spPr>
        <p:txBody>
          <a:bodyPr>
            <a:noAutofit/>
          </a:bodyPr>
          <a:lstStyle>
            <a:lvl1pPr algn="l">
              <a:defRPr sz="3200" b="0" cap="none" baseline="0">
                <a:solidFill>
                  <a:schemeClr val="bg2"/>
                </a:solidFill>
              </a:defRPr>
            </a:lvl1pPr>
          </a:lstStyle>
          <a:p>
            <a:r>
              <a:rPr lang="en-US" dirty="0"/>
              <a:t>Click to edit Master transition style</a:t>
            </a:r>
          </a:p>
        </p:txBody>
      </p:sp>
      <p:sp>
        <p:nvSpPr>
          <p:cNvPr id="8" name="Subtitle 2"/>
          <p:cNvSpPr>
            <a:spLocks noGrp="1"/>
          </p:cNvSpPr>
          <p:nvPr>
            <p:ph type="subTitle" idx="1"/>
          </p:nvPr>
        </p:nvSpPr>
        <p:spPr>
          <a:xfrm>
            <a:off x="2982208" y="2294381"/>
            <a:ext cx="4800600" cy="285750"/>
          </a:xfrm>
        </p:spPr>
        <p:txBody>
          <a:bodyPr>
            <a:noAutofit/>
          </a:bodyPr>
          <a:lstStyle>
            <a:lvl1pPr marL="0" indent="0" algn="l">
              <a:buNone/>
              <a:defRPr sz="2000"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extBox 6"/>
          <p:cNvSpPr txBox="1"/>
          <p:nvPr userDrawn="1"/>
        </p:nvSpPr>
        <p:spPr>
          <a:xfrm>
            <a:off x="0" y="1"/>
            <a:ext cx="914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AASLD, </a:t>
            </a:r>
          </a:p>
          <a:p>
            <a:r>
              <a:rPr lang="en-US" dirty="0" smtClean="0">
                <a:solidFill>
                  <a:schemeClr val="bg1"/>
                </a:solidFill>
              </a:rPr>
              <a:t>2016</a:t>
            </a:r>
            <a:endParaRPr lang="en-US" dirty="0">
              <a:solidFill>
                <a:schemeClr val="bg1"/>
              </a:solidFill>
            </a:endParaRPr>
          </a:p>
        </p:txBody>
      </p:sp>
      <p:pic>
        <p:nvPicPr>
          <p:cNvPr id="2050" name="Picture 2" descr="PN021 ima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6043" y="4727891"/>
            <a:ext cx="127635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5072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76265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80913" y="2073465"/>
            <a:ext cx="8563086" cy="857250"/>
          </a:xfrm>
        </p:spPr>
        <p:txBody>
          <a:bodyPr>
            <a:normAutofit/>
          </a:bodyPr>
          <a:lstStyle>
            <a:lvl1pPr algn="ctr">
              <a:defRPr sz="3600"/>
            </a:lvl1pPr>
          </a:lstStyle>
          <a:p>
            <a:r>
              <a:rPr lang="en-US" dirty="0"/>
              <a:t>Click to edit Master title style</a:t>
            </a:r>
          </a:p>
        </p:txBody>
      </p:sp>
      <p:sp>
        <p:nvSpPr>
          <p:cNvPr id="3" name="TextBox 6"/>
          <p:cNvSpPr txBox="1"/>
          <p:nvPr userDrawn="1"/>
        </p:nvSpPr>
        <p:spPr>
          <a:xfrm>
            <a:off x="165100" y="4519611"/>
            <a:ext cx="914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FFFF"/>
                </a:solidFill>
              </a:rPr>
              <a:t>AASLD, </a:t>
            </a:r>
          </a:p>
          <a:p>
            <a:r>
              <a:rPr lang="en-US" dirty="0" smtClean="0">
                <a:solidFill>
                  <a:srgbClr val="FFFFFF"/>
                </a:solidFill>
              </a:rPr>
              <a:t>2016</a:t>
            </a:r>
            <a:endParaRPr lang="en-US" dirty="0">
              <a:solidFill>
                <a:srgbClr val="FFFFFF"/>
              </a:solidFill>
            </a:endParaRPr>
          </a:p>
        </p:txBody>
      </p:sp>
      <p:pic>
        <p:nvPicPr>
          <p:cNvPr id="1026" name="Picture 2" descr="PN021 ima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6043" y="4736307"/>
            <a:ext cx="127635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6316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58352" y="1861222"/>
            <a:ext cx="6003085" cy="402431"/>
          </a:xfrm>
        </p:spPr>
        <p:txBody>
          <a:bodyPr>
            <a:noAutofit/>
          </a:bodyPr>
          <a:lstStyle>
            <a:lvl1pPr algn="l">
              <a:defRPr sz="3200" b="0" cap="none" baseline="0">
                <a:solidFill>
                  <a:schemeClr val="bg2"/>
                </a:solidFill>
              </a:defRPr>
            </a:lvl1pPr>
          </a:lstStyle>
          <a:p>
            <a:r>
              <a:rPr lang="en-US" dirty="0"/>
              <a:t>Click to edit Master transition style</a:t>
            </a:r>
          </a:p>
        </p:txBody>
      </p:sp>
      <p:sp>
        <p:nvSpPr>
          <p:cNvPr id="8" name="Subtitle 2"/>
          <p:cNvSpPr>
            <a:spLocks noGrp="1"/>
          </p:cNvSpPr>
          <p:nvPr>
            <p:ph type="subTitle" idx="1"/>
          </p:nvPr>
        </p:nvSpPr>
        <p:spPr>
          <a:xfrm>
            <a:off x="2982208" y="2294381"/>
            <a:ext cx="4800600" cy="285750"/>
          </a:xfrm>
        </p:spPr>
        <p:txBody>
          <a:bodyPr>
            <a:noAutofit/>
          </a:bodyPr>
          <a:lstStyle>
            <a:lvl1pPr marL="0" indent="0" algn="l">
              <a:buNone/>
              <a:defRPr sz="2000"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extBox 6"/>
          <p:cNvSpPr txBox="1"/>
          <p:nvPr userDrawn="1"/>
        </p:nvSpPr>
        <p:spPr>
          <a:xfrm>
            <a:off x="0" y="1"/>
            <a:ext cx="914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FFFF"/>
                </a:solidFill>
              </a:rPr>
              <a:t>AASLD, </a:t>
            </a:r>
          </a:p>
          <a:p>
            <a:r>
              <a:rPr lang="en-US" dirty="0" smtClean="0">
                <a:solidFill>
                  <a:srgbClr val="FFFFFF"/>
                </a:solidFill>
              </a:rPr>
              <a:t>2016</a:t>
            </a:r>
            <a:endParaRPr lang="en-US" dirty="0">
              <a:solidFill>
                <a:srgbClr val="FFFFFF"/>
              </a:solidFill>
            </a:endParaRPr>
          </a:p>
        </p:txBody>
      </p:sp>
      <p:pic>
        <p:nvPicPr>
          <p:cNvPr id="2050" name="Picture 2" descr="PN021 ima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6043" y="4727891"/>
            <a:ext cx="127635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3214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560" y="361919"/>
            <a:ext cx="8229600" cy="857250"/>
          </a:xfrm>
        </p:spPr>
        <p:txBody>
          <a:bodyPr>
            <a:normAutofit/>
          </a:bodyPr>
          <a:lstStyle>
            <a:lvl1pPr algn="l">
              <a:defRPr sz="2800" b="0" cap="none" baseline="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738560" y="1262498"/>
            <a:ext cx="8305800" cy="3394472"/>
          </a:xfrm>
        </p:spPr>
        <p:txBody>
          <a:bodyPr/>
          <a:lstStyle>
            <a:lvl1pPr>
              <a:spcBef>
                <a:spcPts val="1200"/>
              </a:spcBef>
              <a:defRPr sz="2800">
                <a:solidFill>
                  <a:schemeClr val="bg2"/>
                </a:solidFill>
              </a:defRPr>
            </a:lvl1pPr>
            <a:lvl2pPr>
              <a:spcBef>
                <a:spcPts val="600"/>
              </a:spcBef>
              <a:defRPr sz="2400">
                <a:solidFill>
                  <a:schemeClr val="bg2"/>
                </a:solidFill>
              </a:defRPr>
            </a:lvl2pPr>
            <a:lvl3pPr>
              <a:spcBef>
                <a:spcPts val="300"/>
              </a:spcBef>
              <a:defRPr sz="2000">
                <a:solidFill>
                  <a:schemeClr val="bg2"/>
                </a:solidFill>
              </a:defRPr>
            </a:lvl3pPr>
            <a:lvl4pPr>
              <a:spcBef>
                <a:spcPts val="300"/>
              </a:spcBef>
              <a:defRPr sz="1800">
                <a:solidFill>
                  <a:schemeClr val="bg2"/>
                </a:solidFill>
              </a:defRPr>
            </a:lvl4pPr>
            <a:lvl5pPr>
              <a:spcBef>
                <a:spcPts val="300"/>
              </a:spcBef>
              <a:defRPr sz="18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27509" y="4823476"/>
            <a:ext cx="1638795" cy="246221"/>
          </a:xfrm>
          <a:prstGeom prst="rect">
            <a:avLst/>
          </a:prstGeom>
          <a:noFill/>
        </p:spPr>
        <p:txBody>
          <a:bodyPr wrap="square" rtlCol="0" anchor="b">
            <a:spAutoFit/>
          </a:bodyPr>
          <a:lstStyle/>
          <a:p>
            <a:fld id="{90B44AA3-7927-465F-9380-64467EF7FB1F}" type="slidenum">
              <a:rPr lang="en-US" sz="1000">
                <a:solidFill>
                  <a:srgbClr val="21368B"/>
                </a:solidFill>
              </a:rPr>
              <a:pPr/>
              <a:t>‹Nr.›</a:t>
            </a:fld>
            <a:endParaRPr lang="en-US" sz="1000" dirty="0">
              <a:solidFill>
                <a:srgbClr val="21368B"/>
              </a:solidFill>
            </a:endParaRPr>
          </a:p>
        </p:txBody>
      </p:sp>
    </p:spTree>
    <p:extLst>
      <p:ext uri="{BB962C8B-B14F-4D97-AF65-F5344CB8AC3E}">
        <p14:creationId xmlns:p14="http://schemas.microsoft.com/office/powerpoint/2010/main" val="15417403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825" y="339572"/>
            <a:ext cx="8229600" cy="857250"/>
          </a:xfrm>
        </p:spPr>
        <p:txBody>
          <a:bodyPr>
            <a:normAutofit/>
          </a:bodyPr>
          <a:lstStyle>
            <a:lvl1pPr>
              <a:defRPr sz="3200" b="1"/>
            </a:lvl1pPr>
          </a:lstStyle>
          <a:p>
            <a:r>
              <a:rPr lang="en-US"/>
              <a:t>Click to edit Master title style</a:t>
            </a:r>
          </a:p>
        </p:txBody>
      </p:sp>
      <p:sp>
        <p:nvSpPr>
          <p:cNvPr id="3" name="Content Placeholder 2"/>
          <p:cNvSpPr>
            <a:spLocks noGrp="1"/>
          </p:cNvSpPr>
          <p:nvPr>
            <p:ph idx="1"/>
          </p:nvPr>
        </p:nvSpPr>
        <p:spPr/>
        <p:txBody>
          <a:bodyPr>
            <a:normAutofit/>
          </a:bodyPr>
          <a:lstStyle>
            <a:lvl1pPr marL="290513" indent="-290513">
              <a:lnSpc>
                <a:spcPct val="90000"/>
              </a:lnSpc>
              <a:spcBef>
                <a:spcPts val="1200"/>
              </a:spcBef>
              <a:defRPr sz="1800"/>
            </a:lvl1pPr>
            <a:lvl2pPr marL="569913" indent="-285750">
              <a:lnSpc>
                <a:spcPct val="90000"/>
              </a:lnSpc>
              <a:spcBef>
                <a:spcPts val="300"/>
              </a:spcBef>
              <a:defRPr sz="1800"/>
            </a:lvl2pPr>
            <a:lvl3pPr marL="860425" indent="-290513">
              <a:lnSpc>
                <a:spcPct val="90000"/>
              </a:lnSpc>
              <a:spcBef>
                <a:spcPts val="300"/>
              </a:spcBef>
              <a:defRPr sz="1800"/>
            </a:lvl3pPr>
            <a:lvl4pPr>
              <a:lnSpc>
                <a:spcPct val="90000"/>
              </a:lnSpc>
              <a:spcBef>
                <a:spcPts val="300"/>
              </a:spcBef>
              <a:defRPr sz="1800"/>
            </a:lvl4pPr>
            <a:lvl5pPr>
              <a:lnSpc>
                <a:spcPct val="90000"/>
              </a:lnSpc>
              <a:spcBef>
                <a:spcPts val="3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12701" y="4866501"/>
            <a:ext cx="206630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AASLD, </a:t>
            </a:r>
            <a:r>
              <a:rPr lang="en-US" dirty="0" smtClean="0">
                <a:solidFill>
                  <a:srgbClr val="000000"/>
                </a:solidFill>
              </a:rPr>
              <a:t>2016</a:t>
            </a:r>
            <a:endParaRPr lang="en-US" dirty="0">
              <a:solidFill>
                <a:srgbClr val="000000"/>
              </a:solidFill>
            </a:endParaRPr>
          </a:p>
        </p:txBody>
      </p:sp>
    </p:spTree>
    <p:extLst>
      <p:ext uri="{BB962C8B-B14F-4D97-AF65-F5344CB8AC3E}">
        <p14:creationId xmlns:p14="http://schemas.microsoft.com/office/powerpoint/2010/main" val="19258912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825" y="339572"/>
            <a:ext cx="8229600" cy="857250"/>
          </a:xfrm>
        </p:spPr>
        <p:txBody>
          <a:bodyPr>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457200" y="1342944"/>
            <a:ext cx="8229600" cy="3394472"/>
          </a:xfrm>
        </p:spPr>
        <p:txBody>
          <a:bodyPr>
            <a:normAutofit/>
          </a:bodyPr>
          <a:lstStyle>
            <a:lvl1pPr marL="290513" indent="-290513">
              <a:lnSpc>
                <a:spcPct val="90000"/>
              </a:lnSpc>
              <a:spcBef>
                <a:spcPts val="1200"/>
              </a:spcBef>
              <a:defRPr sz="1800"/>
            </a:lvl1pPr>
            <a:lvl2pPr marL="569913" indent="-285750">
              <a:lnSpc>
                <a:spcPct val="90000"/>
              </a:lnSpc>
              <a:spcBef>
                <a:spcPts val="300"/>
              </a:spcBef>
              <a:defRPr sz="1800"/>
            </a:lvl2pPr>
            <a:lvl3pPr marL="860425" indent="-290513">
              <a:lnSpc>
                <a:spcPct val="90000"/>
              </a:lnSpc>
              <a:spcBef>
                <a:spcPts val="300"/>
              </a:spcBef>
              <a:defRPr sz="1800"/>
            </a:lvl3pPr>
            <a:lvl4pPr>
              <a:lnSpc>
                <a:spcPct val="90000"/>
              </a:lnSpc>
              <a:spcBef>
                <a:spcPts val="300"/>
              </a:spcBef>
              <a:defRPr sz="1800"/>
            </a:lvl4pPr>
            <a:lvl5pPr>
              <a:lnSpc>
                <a:spcPct val="90000"/>
              </a:lnSpc>
              <a:spcBef>
                <a:spcPts val="3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2" name="Picture 31"/>
          <p:cNvPicPr>
            <a:picLocks noChangeAspect="1"/>
          </p:cNvPicPr>
          <p:nvPr userDrawn="1"/>
        </p:nvPicPr>
        <p:blipFill rotWithShape="1">
          <a:blip r:embed="rId2" cstate="print">
            <a:extLst>
              <a:ext uri="{28A0092B-C50C-407E-A947-70E740481C1C}">
                <a14:useLocalDpi xmlns:a14="http://schemas.microsoft.com/office/drawing/2010/main" val="0"/>
              </a:ext>
            </a:extLst>
          </a:blip>
          <a:srcRect l="4484" t="13794" r="7636" b="26573"/>
          <a:stretch/>
        </p:blipFill>
        <p:spPr>
          <a:xfrm>
            <a:off x="7696200" y="4572000"/>
            <a:ext cx="1311874" cy="476893"/>
          </a:xfrm>
          <a:prstGeom prst="rect">
            <a:avLst/>
          </a:prstGeom>
        </p:spPr>
      </p:pic>
      <p:sp>
        <p:nvSpPr>
          <p:cNvPr id="33" name="Oval 32"/>
          <p:cNvSpPr/>
          <p:nvPr userDrawn="1"/>
        </p:nvSpPr>
        <p:spPr>
          <a:xfrm>
            <a:off x="7732026" y="46877"/>
            <a:ext cx="13716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7" name="Group 16"/>
          <p:cNvGrpSpPr/>
          <p:nvPr userDrawn="1"/>
        </p:nvGrpSpPr>
        <p:grpSpPr>
          <a:xfrm>
            <a:off x="7909753" y="117374"/>
            <a:ext cx="1100005" cy="186229"/>
            <a:chOff x="4010266" y="2758279"/>
            <a:chExt cx="1100005" cy="248306"/>
          </a:xfrm>
        </p:grpSpPr>
        <p:grpSp>
          <p:nvGrpSpPr>
            <p:cNvPr id="18" name="Group 17"/>
            <p:cNvGrpSpPr/>
            <p:nvPr/>
          </p:nvGrpSpPr>
          <p:grpSpPr>
            <a:xfrm>
              <a:off x="4223429" y="2758279"/>
              <a:ext cx="589821" cy="246221"/>
              <a:chOff x="3680813" y="5133688"/>
              <a:chExt cx="2002316" cy="1032863"/>
            </a:xfrm>
          </p:grpSpPr>
          <p:sp>
            <p:nvSpPr>
              <p:cNvPr id="25" name="Rectangle 24"/>
              <p:cNvSpPr/>
              <p:nvPr/>
            </p:nvSpPr>
            <p:spPr>
              <a:xfrm>
                <a:off x="4205155" y="5200951"/>
                <a:ext cx="957394" cy="915821"/>
              </a:xfrm>
              <a:prstGeom prst="rect">
                <a:avLst/>
              </a:prstGeom>
              <a:gradFill flip="none" rotWithShape="1">
                <a:gsLst>
                  <a:gs pos="25000">
                    <a:srgbClr val="00B0F0">
                      <a:shade val="30000"/>
                      <a:satMod val="115000"/>
                    </a:srgbClr>
                  </a:gs>
                  <a:gs pos="68000">
                    <a:srgbClr val="00B0F0">
                      <a:shade val="67500"/>
                      <a:satMod val="115000"/>
                    </a:srgbClr>
                  </a:gs>
                  <a:gs pos="99000">
                    <a:srgbClr val="00B0F0">
                      <a:shade val="100000"/>
                      <a:satMod val="115000"/>
                    </a:srgbClr>
                  </a:gs>
                </a:gsLst>
                <a:lin ang="16200000" scaled="1"/>
                <a:tileRect/>
              </a:gradFill>
              <a:ln w="25400" cap="flat" cmpd="sng" algn="ctr">
                <a:noFill/>
                <a:prstDash val="solid"/>
              </a:ln>
              <a:effectLst/>
            </p:spPr>
            <p:txBody>
              <a:bodyPr rtlCol="0" anchor="ctr"/>
              <a:lstStyle/>
              <a:p>
                <a:pPr algn="ctr">
                  <a:defRPr/>
                </a:pPr>
                <a:endParaRPr lang="en-US" sz="400" kern="0">
                  <a:solidFill>
                    <a:srgbClr val="FFFFFF"/>
                  </a:solidFill>
                </a:endParaRPr>
              </a:p>
            </p:txBody>
          </p:sp>
          <p:sp>
            <p:nvSpPr>
              <p:cNvPr id="26" name="Rectangle 25"/>
              <p:cNvSpPr/>
              <p:nvPr/>
            </p:nvSpPr>
            <p:spPr>
              <a:xfrm>
                <a:off x="3680813" y="5133688"/>
                <a:ext cx="2002316" cy="1032863"/>
              </a:xfrm>
              <a:prstGeom prst="rect">
                <a:avLst/>
              </a:prstGeom>
            </p:spPr>
            <p:txBody>
              <a:bodyPr wrap="square" anchor="ctr">
                <a:spAutoFit/>
              </a:bodyPr>
              <a:lstStyle/>
              <a:p>
                <a:pPr algn="ctr">
                  <a:defRPr/>
                </a:pPr>
                <a:r>
                  <a:rPr lang="en-US" sz="600" b="1" kern="0" dirty="0">
                    <a:solidFill>
                      <a:srgbClr val="FFFFFF"/>
                    </a:solidFill>
                    <a:latin typeface="Arial" panose="020B0604020202020204" pitchFamily="34" charset="0"/>
                    <a:cs typeface="Arial" panose="020B0604020202020204" pitchFamily="34" charset="0"/>
                  </a:rPr>
                  <a:t>R</a:t>
                </a:r>
                <a:r>
                  <a:rPr lang="en-US" sz="600" b="1" kern="0" dirty="0" smtClean="0">
                    <a:solidFill>
                      <a:srgbClr val="FFFFFF"/>
                    </a:solidFill>
                    <a:latin typeface="Arial" panose="020B0604020202020204" pitchFamily="34" charset="0"/>
                    <a:cs typeface="Arial" panose="020B0604020202020204" pitchFamily="34" charset="0"/>
                  </a:rPr>
                  <a:t>ZR</a:t>
                </a:r>
                <a:endParaRPr lang="en-US" sz="600" b="1" kern="0" dirty="0">
                  <a:solidFill>
                    <a:srgbClr val="FFFFFF"/>
                  </a:solidFill>
                  <a:latin typeface="Arial" panose="020B0604020202020204" pitchFamily="34" charset="0"/>
                  <a:cs typeface="Arial" panose="020B0604020202020204" pitchFamily="34" charset="0"/>
                </a:endParaRPr>
              </a:p>
            </p:txBody>
          </p:sp>
        </p:grpSp>
        <p:grpSp>
          <p:nvGrpSpPr>
            <p:cNvPr id="19" name="Group 18"/>
            <p:cNvGrpSpPr/>
            <p:nvPr/>
          </p:nvGrpSpPr>
          <p:grpSpPr>
            <a:xfrm>
              <a:off x="4010266" y="2760363"/>
              <a:ext cx="373036" cy="246222"/>
              <a:chOff x="4010266" y="2760363"/>
              <a:chExt cx="373036" cy="246222"/>
            </a:xfrm>
          </p:grpSpPr>
          <p:sp>
            <p:nvSpPr>
              <p:cNvPr id="23" name="Round Same Side Corner Rectangle 14"/>
              <p:cNvSpPr/>
              <p:nvPr/>
            </p:nvSpPr>
            <p:spPr>
              <a:xfrm rot="16200000">
                <a:off x="4087412" y="2696893"/>
                <a:ext cx="218743" cy="373036"/>
              </a:xfrm>
              <a:prstGeom prst="round2SameRect">
                <a:avLst>
                  <a:gd name="adj1" fmla="val 49423"/>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25400" cap="flat" cmpd="sng" algn="ctr">
                <a:noFill/>
                <a:prstDash val="solid"/>
              </a:ln>
              <a:effectLst/>
            </p:spPr>
            <p:txBody>
              <a:bodyPr rtlCol="0" anchor="ctr"/>
              <a:lstStyle/>
              <a:p>
                <a:pPr algn="ctr">
                  <a:defRPr/>
                </a:pPr>
                <a:endParaRPr lang="en-US" sz="400" kern="0">
                  <a:solidFill>
                    <a:srgbClr val="FFFFFF"/>
                  </a:solidFill>
                </a:endParaRPr>
              </a:p>
            </p:txBody>
          </p:sp>
          <p:sp>
            <p:nvSpPr>
              <p:cNvPr id="24" name="TextBox 23"/>
              <p:cNvSpPr txBox="1"/>
              <p:nvPr/>
            </p:nvSpPr>
            <p:spPr>
              <a:xfrm>
                <a:off x="4019895" y="2760363"/>
                <a:ext cx="357989" cy="246222"/>
              </a:xfrm>
              <a:prstGeom prst="rect">
                <a:avLst/>
              </a:prstGeom>
              <a:noFill/>
            </p:spPr>
            <p:txBody>
              <a:bodyPr wrap="square" rtlCol="0">
                <a:spAutoFit/>
              </a:bodyPr>
              <a:lstStyle/>
              <a:p>
                <a:pPr algn="ctr">
                  <a:defRPr/>
                </a:pPr>
                <a:r>
                  <a:rPr lang="en-US" sz="600" b="1" kern="0" dirty="0" smtClean="0">
                    <a:solidFill>
                      <a:srgbClr val="FFFFFF"/>
                    </a:solidFill>
                    <a:latin typeface="Arial" panose="020B0604020202020204" pitchFamily="34" charset="0"/>
                    <a:cs typeface="Arial" panose="020B0604020202020204" pitchFamily="34" charset="0"/>
                  </a:rPr>
                  <a:t>GZR</a:t>
                </a:r>
                <a:endParaRPr lang="en-US" sz="600" b="1" kern="0" dirty="0">
                  <a:solidFill>
                    <a:srgbClr val="FFFFFF"/>
                  </a:solidFill>
                  <a:latin typeface="Arial" panose="020B0604020202020204" pitchFamily="34" charset="0"/>
                  <a:cs typeface="Arial" panose="020B0604020202020204" pitchFamily="34" charset="0"/>
                </a:endParaRPr>
              </a:p>
            </p:txBody>
          </p:sp>
        </p:grpSp>
        <p:grpSp>
          <p:nvGrpSpPr>
            <p:cNvPr id="20" name="Group 19"/>
            <p:cNvGrpSpPr/>
            <p:nvPr/>
          </p:nvGrpSpPr>
          <p:grpSpPr>
            <a:xfrm>
              <a:off x="4540170" y="2758280"/>
              <a:ext cx="570101" cy="246223"/>
              <a:chOff x="4994661" y="2782144"/>
              <a:chExt cx="570101" cy="246223"/>
            </a:xfrm>
          </p:grpSpPr>
          <p:sp>
            <p:nvSpPr>
              <p:cNvPr id="21" name="Round Same Side Corner Rectangle 12"/>
              <p:cNvSpPr/>
              <p:nvPr/>
            </p:nvSpPr>
            <p:spPr>
              <a:xfrm rot="5400000" flipH="1">
                <a:off x="5198602" y="2704700"/>
                <a:ext cx="218320" cy="404727"/>
              </a:xfrm>
              <a:prstGeom prst="round2SameRect">
                <a:avLst>
                  <a:gd name="adj1" fmla="val 47431"/>
                  <a:gd name="adj2" fmla="val 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5400" cap="flat" cmpd="sng" algn="ctr">
                <a:noFill/>
                <a:prstDash val="solid"/>
              </a:ln>
              <a:effectLst/>
            </p:spPr>
            <p:txBody>
              <a:bodyPr rtlCol="0" anchor="ctr"/>
              <a:lstStyle/>
              <a:p>
                <a:pPr algn="ctr">
                  <a:defRPr/>
                </a:pPr>
                <a:endParaRPr lang="en-US" sz="400" kern="0">
                  <a:solidFill>
                    <a:srgbClr val="FFFFFF"/>
                  </a:solidFill>
                </a:endParaRPr>
              </a:p>
            </p:txBody>
          </p:sp>
          <p:sp>
            <p:nvSpPr>
              <p:cNvPr id="22" name="Rectangle 21"/>
              <p:cNvSpPr/>
              <p:nvPr/>
            </p:nvSpPr>
            <p:spPr>
              <a:xfrm>
                <a:off x="4994661" y="2782144"/>
                <a:ext cx="570101" cy="246223"/>
              </a:xfrm>
              <a:prstGeom prst="rect">
                <a:avLst/>
              </a:prstGeom>
              <a:noFill/>
            </p:spPr>
            <p:txBody>
              <a:bodyPr wrap="square" anchor="ctr">
                <a:spAutoFit/>
              </a:bodyPr>
              <a:lstStyle/>
              <a:p>
                <a:pPr algn="ctr">
                  <a:defRPr/>
                </a:pPr>
                <a:r>
                  <a:rPr lang="en-US" sz="600" b="1" kern="0" dirty="0" smtClean="0">
                    <a:solidFill>
                      <a:srgbClr val="FFFFFF"/>
                    </a:solidFill>
                    <a:latin typeface="Arial" panose="020B0604020202020204" pitchFamily="34" charset="0"/>
                    <a:cs typeface="Arial" panose="020B0604020202020204" pitchFamily="34" charset="0"/>
                  </a:rPr>
                  <a:t>UPR</a:t>
                </a:r>
                <a:endParaRPr lang="en-US" sz="600" b="1" kern="0" dirty="0">
                  <a:solidFill>
                    <a:srgbClr val="FFFFFF"/>
                  </a:solidFill>
                  <a:latin typeface="Arial" panose="020B0604020202020204" pitchFamily="34" charset="0"/>
                  <a:cs typeface="Arial" panose="020B0604020202020204" pitchFamily="34" charset="0"/>
                </a:endParaRPr>
              </a:p>
            </p:txBody>
          </p:sp>
        </p:grpSp>
      </p:grpSp>
      <p:sp>
        <p:nvSpPr>
          <p:cNvPr id="27" name="TextBox 6"/>
          <p:cNvSpPr txBox="1"/>
          <p:nvPr userDrawn="1"/>
        </p:nvSpPr>
        <p:spPr>
          <a:xfrm>
            <a:off x="12702" y="8751"/>
            <a:ext cx="9016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FFFFFF"/>
                </a:solidFill>
              </a:rPr>
              <a:t>EASL, 2017</a:t>
            </a:r>
            <a:endParaRPr lang="en-US" sz="1200" dirty="0">
              <a:solidFill>
                <a:srgbClr val="FFFFFF"/>
              </a:solidFill>
            </a:endParaRPr>
          </a:p>
        </p:txBody>
      </p:sp>
    </p:spTree>
    <p:extLst>
      <p:ext uri="{BB962C8B-B14F-4D97-AF65-F5344CB8AC3E}">
        <p14:creationId xmlns:p14="http://schemas.microsoft.com/office/powerpoint/2010/main" val="37706494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dirty="0">
              <a:solidFill>
                <a:srgbClr val="21368B"/>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solidFill>
                <a:srgbClr val="21368B"/>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BA7AD36-5979-4A4A-9A23-D823F78D0284}" type="slidenum">
              <a:rPr lang="en-US">
                <a:solidFill>
                  <a:srgbClr val="21368B"/>
                </a:solidFill>
              </a:rPr>
              <a:pPr/>
              <a:t>‹Nr.›</a:t>
            </a:fld>
            <a:endParaRPr lang="en-US" dirty="0">
              <a:solidFill>
                <a:srgbClr val="21368B"/>
              </a:solidFill>
            </a:endParaRPr>
          </a:p>
        </p:txBody>
      </p:sp>
    </p:spTree>
    <p:extLst>
      <p:ext uri="{BB962C8B-B14F-4D97-AF65-F5344CB8AC3E}">
        <p14:creationId xmlns:p14="http://schemas.microsoft.com/office/powerpoint/2010/main" val="43330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560" y="361919"/>
            <a:ext cx="8229600" cy="857250"/>
          </a:xfrm>
        </p:spPr>
        <p:txBody>
          <a:bodyPr>
            <a:normAutofit/>
          </a:bodyPr>
          <a:lstStyle>
            <a:lvl1pPr algn="l">
              <a:defRPr sz="2800" b="0" cap="none" baseline="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738560" y="1262498"/>
            <a:ext cx="8305800" cy="3394472"/>
          </a:xfrm>
        </p:spPr>
        <p:txBody>
          <a:bodyPr/>
          <a:lstStyle>
            <a:lvl1pPr>
              <a:spcBef>
                <a:spcPts val="1200"/>
              </a:spcBef>
              <a:defRPr sz="2800">
                <a:solidFill>
                  <a:schemeClr val="bg2"/>
                </a:solidFill>
              </a:defRPr>
            </a:lvl1pPr>
            <a:lvl2pPr>
              <a:spcBef>
                <a:spcPts val="600"/>
              </a:spcBef>
              <a:defRPr sz="2400">
                <a:solidFill>
                  <a:schemeClr val="bg2"/>
                </a:solidFill>
              </a:defRPr>
            </a:lvl2pPr>
            <a:lvl3pPr>
              <a:spcBef>
                <a:spcPts val="300"/>
              </a:spcBef>
              <a:defRPr sz="2000">
                <a:solidFill>
                  <a:schemeClr val="bg2"/>
                </a:solidFill>
              </a:defRPr>
            </a:lvl3pPr>
            <a:lvl4pPr>
              <a:spcBef>
                <a:spcPts val="300"/>
              </a:spcBef>
              <a:defRPr sz="1800">
                <a:solidFill>
                  <a:schemeClr val="bg2"/>
                </a:solidFill>
              </a:defRPr>
            </a:lvl4pPr>
            <a:lvl5pPr>
              <a:spcBef>
                <a:spcPts val="300"/>
              </a:spcBef>
              <a:defRPr sz="18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27509" y="4823476"/>
            <a:ext cx="1638795" cy="246221"/>
          </a:xfrm>
          <a:prstGeom prst="rect">
            <a:avLst/>
          </a:prstGeom>
          <a:noFill/>
        </p:spPr>
        <p:txBody>
          <a:bodyPr wrap="square" rtlCol="0" anchor="b">
            <a:spAutoFit/>
          </a:bodyPr>
          <a:lstStyle/>
          <a:p>
            <a:fld id="{90B44AA3-7927-465F-9380-64467EF7FB1F}" type="slidenum">
              <a:rPr lang="en-US" sz="1000">
                <a:solidFill>
                  <a:srgbClr val="21368B"/>
                </a:solidFill>
              </a:rPr>
              <a:pPr/>
              <a:t>‹Nr.›</a:t>
            </a:fld>
            <a:endParaRPr lang="en-US" sz="1000" dirty="0">
              <a:solidFill>
                <a:srgbClr val="21368B"/>
              </a:solidFill>
            </a:endParaRPr>
          </a:p>
        </p:txBody>
      </p:sp>
    </p:spTree>
    <p:extLst>
      <p:ext uri="{BB962C8B-B14F-4D97-AF65-F5344CB8AC3E}">
        <p14:creationId xmlns:p14="http://schemas.microsoft.com/office/powerpoint/2010/main" val="250816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9665" y="457200"/>
            <a:ext cx="8229600" cy="857250"/>
          </a:xfrm>
        </p:spPr>
        <p:txBody>
          <a:bodyPr>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457200" y="1342944"/>
            <a:ext cx="8229600" cy="3394472"/>
          </a:xfrm>
        </p:spPr>
        <p:txBody>
          <a:bodyPr>
            <a:normAutofit/>
          </a:bodyPr>
          <a:lstStyle>
            <a:lvl1pPr marL="290513" indent="-290513">
              <a:lnSpc>
                <a:spcPct val="90000"/>
              </a:lnSpc>
              <a:spcBef>
                <a:spcPts val="1200"/>
              </a:spcBef>
              <a:defRPr sz="1800"/>
            </a:lvl1pPr>
            <a:lvl2pPr marL="569913" indent="-285750">
              <a:lnSpc>
                <a:spcPct val="90000"/>
              </a:lnSpc>
              <a:spcBef>
                <a:spcPts val="300"/>
              </a:spcBef>
              <a:defRPr sz="1800"/>
            </a:lvl2pPr>
            <a:lvl3pPr marL="860425" indent="-290513">
              <a:lnSpc>
                <a:spcPct val="90000"/>
              </a:lnSpc>
              <a:spcBef>
                <a:spcPts val="300"/>
              </a:spcBef>
              <a:defRPr sz="1800"/>
            </a:lvl3pPr>
            <a:lvl4pPr>
              <a:lnSpc>
                <a:spcPct val="90000"/>
              </a:lnSpc>
              <a:spcBef>
                <a:spcPts val="300"/>
              </a:spcBef>
              <a:defRPr sz="1800"/>
            </a:lvl4pPr>
            <a:lvl5pPr>
              <a:lnSpc>
                <a:spcPct val="90000"/>
              </a:lnSpc>
              <a:spcBef>
                <a:spcPts val="3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6"/>
          <p:cNvSpPr txBox="1"/>
          <p:nvPr userDrawn="1"/>
        </p:nvSpPr>
        <p:spPr>
          <a:xfrm>
            <a:off x="12702" y="8751"/>
            <a:ext cx="9016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bg1"/>
                </a:solidFill>
              </a:rPr>
              <a:t>EASL, 2017</a:t>
            </a:r>
            <a:endParaRPr lang="en-US" sz="1200" dirty="0">
              <a:solidFill>
                <a:schemeClr val="bg1"/>
              </a:solidFill>
            </a:endParaRPr>
          </a:p>
        </p:txBody>
      </p:sp>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4484" t="13794" r="7636" b="26573"/>
          <a:stretch/>
        </p:blipFill>
        <p:spPr>
          <a:xfrm>
            <a:off x="7696200" y="4572000"/>
            <a:ext cx="1311874" cy="476893"/>
          </a:xfrm>
          <a:prstGeom prst="rect">
            <a:avLst/>
          </a:prstGeom>
        </p:spPr>
      </p:pic>
      <p:sp>
        <p:nvSpPr>
          <p:cNvPr id="51" name="Oval 50"/>
          <p:cNvSpPr/>
          <p:nvPr userDrawn="1"/>
        </p:nvSpPr>
        <p:spPr>
          <a:xfrm>
            <a:off x="7732026" y="46877"/>
            <a:ext cx="13716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userDrawn="1"/>
        </p:nvGrpSpPr>
        <p:grpSpPr>
          <a:xfrm>
            <a:off x="7909753" y="117374"/>
            <a:ext cx="1100005" cy="186229"/>
            <a:chOff x="4010266" y="2758279"/>
            <a:chExt cx="1100005" cy="248306"/>
          </a:xfrm>
        </p:grpSpPr>
        <p:grpSp>
          <p:nvGrpSpPr>
            <p:cNvPr id="53" name="Group 52"/>
            <p:cNvGrpSpPr/>
            <p:nvPr/>
          </p:nvGrpSpPr>
          <p:grpSpPr>
            <a:xfrm>
              <a:off x="4223429" y="2758279"/>
              <a:ext cx="589821" cy="246221"/>
              <a:chOff x="3680813" y="5133688"/>
              <a:chExt cx="2002316" cy="1032863"/>
            </a:xfrm>
          </p:grpSpPr>
          <p:sp>
            <p:nvSpPr>
              <p:cNvPr id="60" name="Rectangle 59"/>
              <p:cNvSpPr/>
              <p:nvPr/>
            </p:nvSpPr>
            <p:spPr>
              <a:xfrm>
                <a:off x="4205155" y="5200951"/>
                <a:ext cx="957394" cy="915821"/>
              </a:xfrm>
              <a:prstGeom prst="rect">
                <a:avLst/>
              </a:prstGeom>
              <a:gradFill flip="none" rotWithShape="1">
                <a:gsLst>
                  <a:gs pos="25000">
                    <a:srgbClr val="00B0F0">
                      <a:shade val="30000"/>
                      <a:satMod val="115000"/>
                    </a:srgbClr>
                  </a:gs>
                  <a:gs pos="68000">
                    <a:srgbClr val="00B0F0">
                      <a:shade val="67500"/>
                      <a:satMod val="115000"/>
                    </a:srgbClr>
                  </a:gs>
                  <a:gs pos="99000">
                    <a:srgbClr val="00B0F0">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61" name="Rectangle 60"/>
              <p:cNvSpPr/>
              <p:nvPr/>
            </p:nvSpPr>
            <p:spPr>
              <a:xfrm>
                <a:off x="3680813" y="5133688"/>
                <a:ext cx="2002316" cy="1032863"/>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a:t>
                </a:r>
                <a:r>
                  <a:rPr kumimoji="0" lang="en-US" sz="6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ZR</a:t>
                </a:r>
                <a:endParaRPr kumimoji="0" lang="en-US" sz="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54" name="Group 53"/>
            <p:cNvGrpSpPr/>
            <p:nvPr/>
          </p:nvGrpSpPr>
          <p:grpSpPr>
            <a:xfrm>
              <a:off x="4010266" y="2760363"/>
              <a:ext cx="373036" cy="246222"/>
              <a:chOff x="4010266" y="2760363"/>
              <a:chExt cx="373036" cy="246222"/>
            </a:xfrm>
          </p:grpSpPr>
          <p:sp>
            <p:nvSpPr>
              <p:cNvPr id="58" name="Round Same Side Corner Rectangle 14"/>
              <p:cNvSpPr/>
              <p:nvPr/>
            </p:nvSpPr>
            <p:spPr>
              <a:xfrm rot="16200000">
                <a:off x="4087412" y="2696893"/>
                <a:ext cx="218743" cy="373036"/>
              </a:xfrm>
              <a:prstGeom prst="round2SameRect">
                <a:avLst>
                  <a:gd name="adj1" fmla="val 49423"/>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59" name="TextBox 58"/>
              <p:cNvSpPr txBox="1"/>
              <p:nvPr/>
            </p:nvSpPr>
            <p:spPr>
              <a:xfrm>
                <a:off x="4019895" y="2760363"/>
                <a:ext cx="357989"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GZR</a:t>
                </a:r>
                <a:endParaRPr kumimoji="0" lang="en-US" sz="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grpSp>
          <p:nvGrpSpPr>
            <p:cNvPr id="55" name="Group 54"/>
            <p:cNvGrpSpPr/>
            <p:nvPr/>
          </p:nvGrpSpPr>
          <p:grpSpPr>
            <a:xfrm>
              <a:off x="4540170" y="2758280"/>
              <a:ext cx="570101" cy="246223"/>
              <a:chOff x="4994661" y="2782144"/>
              <a:chExt cx="570101" cy="246223"/>
            </a:xfrm>
          </p:grpSpPr>
          <p:sp>
            <p:nvSpPr>
              <p:cNvPr id="56" name="Round Same Side Corner Rectangle 12"/>
              <p:cNvSpPr/>
              <p:nvPr/>
            </p:nvSpPr>
            <p:spPr>
              <a:xfrm rot="5400000" flipH="1">
                <a:off x="5198602" y="2704700"/>
                <a:ext cx="218320" cy="404727"/>
              </a:xfrm>
              <a:prstGeom prst="round2SameRect">
                <a:avLst>
                  <a:gd name="adj1" fmla="val 47431"/>
                  <a:gd name="adj2" fmla="val 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57" name="Rectangle 56"/>
              <p:cNvSpPr/>
              <p:nvPr/>
            </p:nvSpPr>
            <p:spPr>
              <a:xfrm>
                <a:off x="4994661" y="2782144"/>
                <a:ext cx="570101" cy="24622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UPR</a:t>
                </a:r>
                <a:endParaRPr kumimoji="0" lang="en-US" sz="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9326048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80913" y="2073465"/>
            <a:ext cx="8563086" cy="857250"/>
          </a:xfrm>
        </p:spPr>
        <p:txBody>
          <a:bodyPr>
            <a:normAutofit/>
          </a:bodyPr>
          <a:lstStyle>
            <a:lvl1pPr algn="ctr">
              <a:defRPr sz="3600"/>
            </a:lvl1pPr>
          </a:lstStyle>
          <a:p>
            <a:r>
              <a:rPr lang="en-US" dirty="0"/>
              <a:t>Click to edit Master title style</a:t>
            </a:r>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2183" y="4248305"/>
            <a:ext cx="1620147" cy="62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39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958352" y="1861222"/>
            <a:ext cx="6003085" cy="402431"/>
          </a:xfrm>
        </p:spPr>
        <p:txBody>
          <a:bodyPr>
            <a:noAutofit/>
          </a:bodyPr>
          <a:lstStyle>
            <a:lvl1pPr algn="l">
              <a:defRPr sz="3200" b="0" cap="none" baseline="0">
                <a:solidFill>
                  <a:schemeClr val="bg2"/>
                </a:solidFill>
              </a:defRPr>
            </a:lvl1pPr>
          </a:lstStyle>
          <a:p>
            <a:r>
              <a:rPr lang="en-US" dirty="0"/>
              <a:t>Click to edit Master transition style</a:t>
            </a:r>
          </a:p>
        </p:txBody>
      </p:sp>
      <p:sp>
        <p:nvSpPr>
          <p:cNvPr id="8" name="Subtitle 2"/>
          <p:cNvSpPr>
            <a:spLocks noGrp="1"/>
          </p:cNvSpPr>
          <p:nvPr>
            <p:ph type="subTitle" idx="1"/>
          </p:nvPr>
        </p:nvSpPr>
        <p:spPr>
          <a:xfrm>
            <a:off x="2982208" y="2294381"/>
            <a:ext cx="4800600" cy="285750"/>
          </a:xfrm>
        </p:spPr>
        <p:txBody>
          <a:bodyPr>
            <a:noAutofit/>
          </a:bodyPr>
          <a:lstStyle>
            <a:lvl1pPr marL="0" indent="0" algn="l">
              <a:buNone/>
              <a:defRPr sz="2000" i="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11882" y="4248305"/>
            <a:ext cx="1620147" cy="62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75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560" y="361919"/>
            <a:ext cx="8229600" cy="857250"/>
          </a:xfrm>
        </p:spPr>
        <p:txBody>
          <a:bodyPr>
            <a:normAutofit/>
          </a:bodyPr>
          <a:lstStyle>
            <a:lvl1pPr algn="l">
              <a:defRPr sz="2800" b="0" cap="none" baseline="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738560" y="1262498"/>
            <a:ext cx="8305800" cy="3394472"/>
          </a:xfrm>
        </p:spPr>
        <p:txBody>
          <a:bodyPr/>
          <a:lstStyle>
            <a:lvl1pPr>
              <a:spcBef>
                <a:spcPts val="1200"/>
              </a:spcBef>
              <a:defRPr sz="2800">
                <a:solidFill>
                  <a:schemeClr val="bg2"/>
                </a:solidFill>
              </a:defRPr>
            </a:lvl1pPr>
            <a:lvl2pPr>
              <a:spcBef>
                <a:spcPts val="600"/>
              </a:spcBef>
              <a:defRPr sz="2400">
                <a:solidFill>
                  <a:schemeClr val="bg2"/>
                </a:solidFill>
              </a:defRPr>
            </a:lvl2pPr>
            <a:lvl3pPr>
              <a:spcBef>
                <a:spcPts val="300"/>
              </a:spcBef>
              <a:defRPr sz="2000">
                <a:solidFill>
                  <a:schemeClr val="bg2"/>
                </a:solidFill>
              </a:defRPr>
            </a:lvl3pPr>
            <a:lvl4pPr>
              <a:spcBef>
                <a:spcPts val="300"/>
              </a:spcBef>
              <a:defRPr sz="1800">
                <a:solidFill>
                  <a:schemeClr val="bg2"/>
                </a:solidFill>
              </a:defRPr>
            </a:lvl4pPr>
            <a:lvl5pPr>
              <a:spcBef>
                <a:spcPts val="300"/>
              </a:spcBef>
              <a:defRPr sz="18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1" name="Picture 30"/>
          <p:cNvPicPr>
            <a:picLocks noChangeAspect="1"/>
          </p:cNvPicPr>
          <p:nvPr userDrawn="1"/>
        </p:nvPicPr>
        <p:blipFill rotWithShape="1">
          <a:blip r:embed="rId3" cstate="print">
            <a:extLst>
              <a:ext uri="{28A0092B-C50C-407E-A947-70E740481C1C}">
                <a14:useLocalDpi xmlns:a14="http://schemas.microsoft.com/office/drawing/2010/main" val="0"/>
              </a:ext>
            </a:extLst>
          </a:blip>
          <a:srcRect l="4484" t="13794" r="7636" b="26573"/>
          <a:stretch/>
        </p:blipFill>
        <p:spPr>
          <a:xfrm>
            <a:off x="7696200" y="4572000"/>
            <a:ext cx="1311874" cy="476893"/>
          </a:xfrm>
          <a:prstGeom prst="rect">
            <a:avLst/>
          </a:prstGeom>
        </p:spPr>
      </p:pic>
      <p:sp>
        <p:nvSpPr>
          <p:cNvPr id="32" name="Oval 31"/>
          <p:cNvSpPr/>
          <p:nvPr userDrawn="1"/>
        </p:nvSpPr>
        <p:spPr>
          <a:xfrm>
            <a:off x="7732026" y="46877"/>
            <a:ext cx="13716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7909753" y="117374"/>
            <a:ext cx="1100005" cy="186229"/>
            <a:chOff x="4010266" y="2758279"/>
            <a:chExt cx="1100005" cy="248306"/>
          </a:xfrm>
        </p:grpSpPr>
        <p:grpSp>
          <p:nvGrpSpPr>
            <p:cNvPr id="18" name="Group 17"/>
            <p:cNvGrpSpPr/>
            <p:nvPr/>
          </p:nvGrpSpPr>
          <p:grpSpPr>
            <a:xfrm>
              <a:off x="4223429" y="2758279"/>
              <a:ext cx="589821" cy="246221"/>
              <a:chOff x="3680813" y="5133688"/>
              <a:chExt cx="2002316" cy="1032863"/>
            </a:xfrm>
          </p:grpSpPr>
          <p:sp>
            <p:nvSpPr>
              <p:cNvPr id="25" name="Rectangle 24"/>
              <p:cNvSpPr/>
              <p:nvPr/>
            </p:nvSpPr>
            <p:spPr>
              <a:xfrm>
                <a:off x="4205155" y="5200951"/>
                <a:ext cx="957394" cy="915821"/>
              </a:xfrm>
              <a:prstGeom prst="rect">
                <a:avLst/>
              </a:prstGeom>
              <a:gradFill flip="none" rotWithShape="1">
                <a:gsLst>
                  <a:gs pos="25000">
                    <a:srgbClr val="00B0F0">
                      <a:shade val="30000"/>
                      <a:satMod val="115000"/>
                    </a:srgbClr>
                  </a:gs>
                  <a:gs pos="68000">
                    <a:srgbClr val="00B0F0">
                      <a:shade val="67500"/>
                      <a:satMod val="115000"/>
                    </a:srgbClr>
                  </a:gs>
                  <a:gs pos="99000">
                    <a:srgbClr val="00B0F0">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26" name="Rectangle 25"/>
              <p:cNvSpPr/>
              <p:nvPr/>
            </p:nvSpPr>
            <p:spPr>
              <a:xfrm>
                <a:off x="3680813" y="5133688"/>
                <a:ext cx="2002316" cy="1032863"/>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a:t>
                </a:r>
                <a:r>
                  <a:rPr kumimoji="0" lang="en-US" sz="6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ZR</a:t>
                </a:r>
                <a:endParaRPr kumimoji="0" lang="en-US" sz="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9" name="Group 18"/>
            <p:cNvGrpSpPr/>
            <p:nvPr/>
          </p:nvGrpSpPr>
          <p:grpSpPr>
            <a:xfrm>
              <a:off x="4010266" y="2760363"/>
              <a:ext cx="373036" cy="246222"/>
              <a:chOff x="4010266" y="2760363"/>
              <a:chExt cx="373036" cy="246222"/>
            </a:xfrm>
          </p:grpSpPr>
          <p:sp>
            <p:nvSpPr>
              <p:cNvPr id="23" name="Round Same Side Corner Rectangle 14"/>
              <p:cNvSpPr/>
              <p:nvPr/>
            </p:nvSpPr>
            <p:spPr>
              <a:xfrm rot="16200000">
                <a:off x="4087412" y="2696893"/>
                <a:ext cx="218743" cy="373036"/>
              </a:xfrm>
              <a:prstGeom prst="round2SameRect">
                <a:avLst>
                  <a:gd name="adj1" fmla="val 49423"/>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24" name="TextBox 23"/>
              <p:cNvSpPr txBox="1"/>
              <p:nvPr/>
            </p:nvSpPr>
            <p:spPr>
              <a:xfrm>
                <a:off x="4019895" y="2760363"/>
                <a:ext cx="357989"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GZR</a:t>
                </a:r>
                <a:endParaRPr kumimoji="0" lang="en-US" sz="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grpSp>
          <p:nvGrpSpPr>
            <p:cNvPr id="20" name="Group 19"/>
            <p:cNvGrpSpPr/>
            <p:nvPr/>
          </p:nvGrpSpPr>
          <p:grpSpPr>
            <a:xfrm>
              <a:off x="4540170" y="2758280"/>
              <a:ext cx="570101" cy="246223"/>
              <a:chOff x="4994661" y="2782144"/>
              <a:chExt cx="570101" cy="246223"/>
            </a:xfrm>
          </p:grpSpPr>
          <p:sp>
            <p:nvSpPr>
              <p:cNvPr id="21" name="Round Same Side Corner Rectangle 12"/>
              <p:cNvSpPr/>
              <p:nvPr/>
            </p:nvSpPr>
            <p:spPr>
              <a:xfrm rot="5400000" flipH="1">
                <a:off x="5198602" y="2704700"/>
                <a:ext cx="218320" cy="404727"/>
              </a:xfrm>
              <a:prstGeom prst="round2SameRect">
                <a:avLst>
                  <a:gd name="adj1" fmla="val 47431"/>
                  <a:gd name="adj2" fmla="val 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a:ln>
                    <a:noFill/>
                  </a:ln>
                  <a:solidFill>
                    <a:srgbClr val="FFFFFF"/>
                  </a:solidFill>
                  <a:effectLst/>
                  <a:uLnTx/>
                  <a:uFillTx/>
                  <a:latin typeface="Calibri"/>
                  <a:ea typeface="+mn-ea"/>
                  <a:cs typeface="+mn-cs"/>
                </a:endParaRPr>
              </a:p>
            </p:txBody>
          </p:sp>
          <p:sp>
            <p:nvSpPr>
              <p:cNvPr id="22" name="Rectangle 21"/>
              <p:cNvSpPr/>
              <p:nvPr/>
            </p:nvSpPr>
            <p:spPr>
              <a:xfrm>
                <a:off x="4994661" y="2782144"/>
                <a:ext cx="570101" cy="24622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UPR</a:t>
                </a:r>
                <a:endParaRPr kumimoji="0" lang="en-US" sz="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grpSp>
      <p:sp>
        <p:nvSpPr>
          <p:cNvPr id="27" name="TextBox 6"/>
          <p:cNvSpPr txBox="1"/>
          <p:nvPr userDrawn="1"/>
        </p:nvSpPr>
        <p:spPr>
          <a:xfrm>
            <a:off x="12702" y="8751"/>
            <a:ext cx="90169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bg1"/>
                </a:solidFill>
              </a:rPr>
              <a:t>EASL, 2017</a:t>
            </a:r>
            <a:endParaRPr lang="en-US" sz="1200" dirty="0">
              <a:solidFill>
                <a:schemeClr val="bg1"/>
              </a:solidFill>
            </a:endParaRPr>
          </a:p>
        </p:txBody>
      </p:sp>
    </p:spTree>
    <p:extLst>
      <p:ext uri="{BB962C8B-B14F-4D97-AF65-F5344CB8AC3E}">
        <p14:creationId xmlns:p14="http://schemas.microsoft.com/office/powerpoint/2010/main" val="5158064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3BA7AD36-5979-4A4A-9A23-D823F78D0284}" type="slidenum">
              <a:rPr lang="en-US">
                <a:solidFill>
                  <a:prstClr val="black">
                    <a:tint val="75000"/>
                  </a:prstClr>
                </a:solidFill>
              </a:rPr>
              <a:pPr/>
              <a:t>‹Nr.›</a:t>
            </a:fld>
            <a:endParaRPr lang="en-US" dirty="0">
              <a:solidFill>
                <a:prstClr val="black">
                  <a:tint val="75000"/>
                </a:prstClr>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5954" y="4674290"/>
            <a:ext cx="1190625" cy="42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12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825" y="339572"/>
            <a:ext cx="8229600" cy="857250"/>
          </a:xfrm>
        </p:spPr>
        <p:txBody>
          <a:bodyPr>
            <a:normAutofit/>
          </a:bodyPr>
          <a:lstStyle>
            <a:lvl1pPr>
              <a:defRPr sz="3200" b="1"/>
            </a:lvl1pPr>
          </a:lstStyle>
          <a:p>
            <a:r>
              <a:rPr lang="en-US"/>
              <a:t>Click to edit Master title style</a:t>
            </a:r>
          </a:p>
        </p:txBody>
      </p:sp>
      <p:sp>
        <p:nvSpPr>
          <p:cNvPr id="3" name="Content Placeholder 2"/>
          <p:cNvSpPr>
            <a:spLocks noGrp="1"/>
          </p:cNvSpPr>
          <p:nvPr>
            <p:ph idx="1"/>
          </p:nvPr>
        </p:nvSpPr>
        <p:spPr/>
        <p:txBody>
          <a:bodyPr>
            <a:normAutofit/>
          </a:bodyPr>
          <a:lstStyle>
            <a:lvl1pPr marL="290513" indent="-290513">
              <a:lnSpc>
                <a:spcPct val="90000"/>
              </a:lnSpc>
              <a:spcBef>
                <a:spcPts val="1200"/>
              </a:spcBef>
              <a:defRPr sz="1800"/>
            </a:lvl1pPr>
            <a:lvl2pPr marL="569913" indent="-285750">
              <a:lnSpc>
                <a:spcPct val="90000"/>
              </a:lnSpc>
              <a:spcBef>
                <a:spcPts val="300"/>
              </a:spcBef>
              <a:defRPr sz="1800"/>
            </a:lvl2pPr>
            <a:lvl3pPr marL="860425" indent="-290513">
              <a:lnSpc>
                <a:spcPct val="90000"/>
              </a:lnSpc>
              <a:spcBef>
                <a:spcPts val="300"/>
              </a:spcBef>
              <a:defRPr sz="1800"/>
            </a:lvl3pPr>
            <a:lvl4pPr>
              <a:lnSpc>
                <a:spcPct val="90000"/>
              </a:lnSpc>
              <a:spcBef>
                <a:spcPts val="300"/>
              </a:spcBef>
              <a:defRPr sz="1800"/>
            </a:lvl4pPr>
            <a:lvl5pPr>
              <a:lnSpc>
                <a:spcPct val="90000"/>
              </a:lnSpc>
              <a:spcBef>
                <a:spcPts val="300"/>
              </a:spcBef>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5954" y="4674290"/>
            <a:ext cx="1190625" cy="421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948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3.xml"/><Relationship Id="rId7"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7479505"/>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63" r:id="rId3"/>
    <p:sldLayoutId id="2147483671" r:id="rId4"/>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35041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6692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850855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416695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chart" Target="../charts/char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04900" y="1200150"/>
            <a:ext cx="7378700" cy="1657350"/>
          </a:xfrm>
        </p:spPr>
        <p:txBody>
          <a:bodyPr>
            <a:noAutofit/>
          </a:bodyPr>
          <a:lstStyle/>
          <a:p>
            <a:r>
              <a:rPr lang="en-US" sz="2000" dirty="0"/>
              <a:t>Safety and Efficacy of the Fixed-dose </a:t>
            </a:r>
            <a:br>
              <a:rPr lang="en-US" sz="2000" dirty="0"/>
            </a:br>
            <a:r>
              <a:rPr lang="en-US" sz="2000" dirty="0"/>
              <a:t>Combination Regimen of Uprifosbuvir (MK-3682</a:t>
            </a:r>
            <a:r>
              <a:rPr lang="en-US" sz="2000" dirty="0" smtClean="0"/>
              <a:t>) /</a:t>
            </a:r>
            <a:r>
              <a:rPr lang="en-US" sz="2000" dirty="0"/>
              <a:t/>
            </a:r>
            <a:br>
              <a:rPr lang="en-US" sz="2000" dirty="0"/>
            </a:br>
            <a:r>
              <a:rPr lang="en-US" sz="2000" dirty="0" smtClean="0"/>
              <a:t>Grazoprevir / Ruzasvir in </a:t>
            </a:r>
            <a:r>
              <a:rPr lang="en-US" sz="2000" dirty="0"/>
              <a:t>Cirrhotic or Non-cirrhotic Patients with Chronic HCV GT1 Infection Who Previously Failed </a:t>
            </a:r>
            <a:r>
              <a:rPr lang="en-US" sz="2000" dirty="0" smtClean="0"/>
              <a:t>a </a:t>
            </a:r>
            <a:r>
              <a:rPr lang="en-US" sz="2000" dirty="0"/>
              <a:t>Direct-acting Antiviral Regimen (C-SURGE) </a:t>
            </a:r>
          </a:p>
        </p:txBody>
      </p:sp>
      <p:sp>
        <p:nvSpPr>
          <p:cNvPr id="8" name="Subtitle 4"/>
          <p:cNvSpPr txBox="1">
            <a:spLocks/>
          </p:cNvSpPr>
          <p:nvPr/>
        </p:nvSpPr>
        <p:spPr>
          <a:xfrm>
            <a:off x="762000" y="2838450"/>
            <a:ext cx="8001000" cy="971550"/>
          </a:xfrm>
          <a:prstGeom prst="rect">
            <a:avLst/>
          </a:prstGeom>
        </p:spPr>
        <p:txBody>
          <a:bodyPr/>
          <a:lstStyle/>
          <a:p>
            <a:pPr marL="342900" indent="-342900" algn="ctr">
              <a:defRPr/>
            </a:pPr>
            <a:r>
              <a:rPr lang="en-US" sz="1600" u="sng" dirty="0"/>
              <a:t>Heiner </a:t>
            </a:r>
            <a:r>
              <a:rPr lang="en-US" sz="1600" u="sng" dirty="0" smtClean="0"/>
              <a:t>Wedemeyer</a:t>
            </a:r>
            <a:r>
              <a:rPr lang="en-US" sz="1600" u="sng" baseline="30000" dirty="0" smtClean="0"/>
              <a:t>1</a:t>
            </a:r>
            <a:r>
              <a:rPr lang="en-US" sz="1600" dirty="0"/>
              <a:t>, David Wyles</a:t>
            </a:r>
            <a:r>
              <a:rPr lang="en-US" sz="1600" baseline="30000" dirty="0" smtClean="0"/>
              <a:t>2</a:t>
            </a:r>
            <a:r>
              <a:rPr lang="en-US" sz="1600" dirty="0"/>
              <a:t>, K. </a:t>
            </a:r>
            <a:r>
              <a:rPr lang="en-US" sz="1600" dirty="0" err="1"/>
              <a:t>Rajender</a:t>
            </a:r>
            <a:r>
              <a:rPr lang="en-US" sz="1600" dirty="0"/>
              <a:t> Reddy</a:t>
            </a:r>
            <a:r>
              <a:rPr lang="en-US" sz="1600" baseline="30000" dirty="0"/>
              <a:t>3</a:t>
            </a:r>
            <a:r>
              <a:rPr lang="en-US" sz="1600" dirty="0"/>
              <a:t>, Anne </a:t>
            </a:r>
            <a:r>
              <a:rPr lang="en-US" sz="1600" dirty="0" smtClean="0"/>
              <a:t>Luetkemeyer</a:t>
            </a:r>
            <a:r>
              <a:rPr lang="en-US" sz="1600" baseline="30000" dirty="0"/>
              <a:t>4</a:t>
            </a:r>
            <a:r>
              <a:rPr lang="en-US" sz="1600" dirty="0" smtClean="0"/>
              <a:t>, Ira Jacobson</a:t>
            </a:r>
            <a:r>
              <a:rPr lang="en-US" sz="1600" baseline="30000" dirty="0" smtClean="0"/>
              <a:t>5</a:t>
            </a:r>
            <a:r>
              <a:rPr lang="en-US" sz="1600" dirty="0" smtClean="0"/>
              <a:t>, </a:t>
            </a:r>
            <a:r>
              <a:rPr lang="en-US" sz="1600" dirty="0"/>
              <a:t>John </a:t>
            </a:r>
            <a:r>
              <a:rPr lang="en-US" sz="1600" dirty="0" smtClean="0"/>
              <a:t>Vierling</a:t>
            </a:r>
            <a:r>
              <a:rPr lang="en-US" sz="1600" baseline="30000" dirty="0"/>
              <a:t>6</a:t>
            </a:r>
            <a:r>
              <a:rPr lang="en-US" sz="1600" dirty="0" smtClean="0"/>
              <a:t>, </a:t>
            </a:r>
            <a:r>
              <a:rPr lang="en-US" sz="1600" dirty="0"/>
              <a:t>Stuart </a:t>
            </a:r>
            <a:r>
              <a:rPr lang="en-US" sz="1600" dirty="0" smtClean="0"/>
              <a:t>Gordon</a:t>
            </a:r>
            <a:r>
              <a:rPr lang="en-US" sz="1600" baseline="30000" dirty="0"/>
              <a:t>7</a:t>
            </a:r>
            <a:r>
              <a:rPr lang="en-US" sz="1600" dirty="0" smtClean="0"/>
              <a:t>, </a:t>
            </a:r>
            <a:r>
              <a:rPr lang="en-US" sz="1600" dirty="0"/>
              <a:t>Ronald </a:t>
            </a:r>
            <a:r>
              <a:rPr lang="en-US" sz="1600" dirty="0" smtClean="0"/>
              <a:t>Nahass</a:t>
            </a:r>
            <a:r>
              <a:rPr lang="en-US" sz="1600" baseline="30000" dirty="0"/>
              <a:t>8</a:t>
            </a:r>
            <a:r>
              <a:rPr lang="en-US" sz="1600" dirty="0" smtClean="0"/>
              <a:t>, Stefan Zeuzem</a:t>
            </a:r>
            <a:r>
              <a:rPr lang="en-US" sz="1600" baseline="30000" dirty="0"/>
              <a:t>9</a:t>
            </a:r>
            <a:r>
              <a:rPr lang="en-US" sz="1600" dirty="0" smtClean="0"/>
              <a:t>, </a:t>
            </a:r>
            <a:r>
              <a:rPr lang="en-US" sz="1600" dirty="0"/>
              <a:t>Janice </a:t>
            </a:r>
            <a:r>
              <a:rPr lang="en-US" sz="1600" dirty="0" smtClean="0"/>
              <a:t>Wahl</a:t>
            </a:r>
            <a:r>
              <a:rPr lang="en-US" sz="1600" baseline="30000" dirty="0" smtClean="0"/>
              <a:t>10</a:t>
            </a:r>
            <a:r>
              <a:rPr lang="en-US" sz="1600" dirty="0" smtClean="0"/>
              <a:t>, </a:t>
            </a:r>
          </a:p>
          <a:p>
            <a:pPr marL="342900" indent="-342900" algn="ctr">
              <a:defRPr/>
            </a:pPr>
            <a:r>
              <a:rPr lang="en-US" sz="1600" dirty="0" smtClean="0"/>
              <a:t>Eliav Barr</a:t>
            </a:r>
            <a:r>
              <a:rPr lang="en-US" sz="1600" baseline="30000" dirty="0"/>
              <a:t>10</a:t>
            </a:r>
            <a:r>
              <a:rPr lang="en-US" sz="1600" dirty="0" smtClean="0"/>
              <a:t>, </a:t>
            </a:r>
            <a:r>
              <a:rPr lang="en-US" sz="1600" dirty="0"/>
              <a:t>Bach-Yen </a:t>
            </a:r>
            <a:r>
              <a:rPr lang="en-US" sz="1600" dirty="0" smtClean="0"/>
              <a:t>Nguyen</a:t>
            </a:r>
            <a:r>
              <a:rPr lang="en-US" sz="1600" baseline="30000" dirty="0"/>
              <a:t>10</a:t>
            </a:r>
            <a:r>
              <a:rPr lang="en-US" sz="1600" dirty="0" smtClean="0"/>
              <a:t>, </a:t>
            </a:r>
            <a:r>
              <a:rPr lang="en-US" sz="1600" dirty="0"/>
              <a:t>Michael </a:t>
            </a:r>
            <a:r>
              <a:rPr lang="en-US" sz="1600" dirty="0" smtClean="0"/>
              <a:t>Robertson</a:t>
            </a:r>
            <a:r>
              <a:rPr lang="en-US" sz="1600" baseline="30000" dirty="0"/>
              <a:t>10</a:t>
            </a:r>
            <a:r>
              <a:rPr lang="en-US" sz="1600" dirty="0" smtClean="0"/>
              <a:t>, Hee-Koung Joeng</a:t>
            </a:r>
            <a:r>
              <a:rPr lang="en-US" sz="1600" baseline="30000" dirty="0" smtClean="0"/>
              <a:t>10</a:t>
            </a:r>
            <a:r>
              <a:rPr lang="en-US" sz="1600" dirty="0" smtClean="0"/>
              <a:t>, Hong Liu</a:t>
            </a:r>
            <a:r>
              <a:rPr lang="en-US" sz="1600" baseline="30000" dirty="0" smtClean="0"/>
              <a:t>10</a:t>
            </a:r>
            <a:r>
              <a:rPr lang="en-US" sz="1600" dirty="0" smtClean="0"/>
              <a:t>, </a:t>
            </a:r>
          </a:p>
          <a:p>
            <a:pPr marL="342900" indent="-342900" algn="ctr">
              <a:defRPr/>
            </a:pPr>
            <a:r>
              <a:rPr lang="en-US" sz="1600" dirty="0" smtClean="0"/>
              <a:t>Patricia Jumes</a:t>
            </a:r>
            <a:r>
              <a:rPr lang="en-US" sz="1600" baseline="30000" dirty="0"/>
              <a:t>10</a:t>
            </a:r>
            <a:r>
              <a:rPr lang="en-US" sz="1600" dirty="0" smtClean="0"/>
              <a:t>, </a:t>
            </a:r>
            <a:r>
              <a:rPr lang="en-US" sz="1600" dirty="0"/>
              <a:t>Frank </a:t>
            </a:r>
            <a:r>
              <a:rPr lang="en-US" sz="1600" dirty="0" smtClean="0"/>
              <a:t>Dutko</a:t>
            </a:r>
            <a:r>
              <a:rPr lang="en-US" sz="1600" baseline="30000" dirty="0"/>
              <a:t>10</a:t>
            </a:r>
            <a:r>
              <a:rPr lang="en-US" sz="1600" dirty="0" smtClean="0"/>
              <a:t>, </a:t>
            </a:r>
            <a:r>
              <a:rPr lang="en-US" sz="1600" dirty="0"/>
              <a:t>Elizabeth </a:t>
            </a:r>
            <a:r>
              <a:rPr lang="en-US" sz="1600" dirty="0" smtClean="0"/>
              <a:t>Martin</a:t>
            </a:r>
            <a:r>
              <a:rPr lang="en-US" sz="1600" baseline="30000" dirty="0"/>
              <a:t>10</a:t>
            </a:r>
            <a:endParaRPr lang="en-US" sz="1600" i="1" dirty="0">
              <a:solidFill>
                <a:srgbClr val="21368B"/>
              </a:solidFill>
            </a:endParaRPr>
          </a:p>
        </p:txBody>
      </p:sp>
      <p:sp>
        <p:nvSpPr>
          <p:cNvPr id="9" name="Subtitle 4"/>
          <p:cNvSpPr txBox="1">
            <a:spLocks/>
          </p:cNvSpPr>
          <p:nvPr/>
        </p:nvSpPr>
        <p:spPr>
          <a:xfrm>
            <a:off x="1333500" y="3914038"/>
            <a:ext cx="6858000" cy="838200"/>
          </a:xfrm>
          <a:prstGeom prst="rect">
            <a:avLst/>
          </a:prstGeom>
        </p:spPr>
        <p:txBody>
          <a:bodyPr/>
          <a:lstStyle/>
          <a:p>
            <a:r>
              <a:rPr lang="en-US" sz="1200" baseline="30000" dirty="0" smtClean="0"/>
              <a:t>1</a:t>
            </a:r>
            <a:r>
              <a:rPr lang="en-US" sz="1200" dirty="0"/>
              <a:t>Hannover Medical School, Hannover, Germany; </a:t>
            </a:r>
            <a:r>
              <a:rPr lang="en-US" sz="1200" baseline="30000" dirty="0" smtClean="0"/>
              <a:t>2</a:t>
            </a:r>
            <a:r>
              <a:rPr lang="en-US" sz="1200" dirty="0"/>
              <a:t> Denver Health Medical Center, Denver, CO, US; </a:t>
            </a:r>
            <a:r>
              <a:rPr lang="en-US" sz="1200" baseline="30000" dirty="0" smtClean="0"/>
              <a:t>3</a:t>
            </a:r>
            <a:r>
              <a:rPr lang="en-US" sz="1200" dirty="0" smtClean="0"/>
              <a:t>University </a:t>
            </a:r>
            <a:r>
              <a:rPr lang="en-US" sz="1200" dirty="0"/>
              <a:t>of Pennsylvania, Philadelphia, PA, US; </a:t>
            </a:r>
            <a:r>
              <a:rPr lang="en-US" sz="1200" baseline="30000" dirty="0" smtClean="0"/>
              <a:t>4</a:t>
            </a:r>
            <a:r>
              <a:rPr lang="en-US" sz="1200" dirty="0"/>
              <a:t>University of California, San </a:t>
            </a:r>
            <a:r>
              <a:rPr lang="en-US" sz="1200" dirty="0" smtClean="0"/>
              <a:t>Francisco, </a:t>
            </a:r>
            <a:r>
              <a:rPr lang="en-US" sz="1200" dirty="0"/>
              <a:t>CA, </a:t>
            </a:r>
            <a:r>
              <a:rPr lang="en-US" sz="1200" dirty="0" smtClean="0"/>
              <a:t>US; </a:t>
            </a:r>
            <a:r>
              <a:rPr lang="en-US" sz="1200" baseline="30000" dirty="0" smtClean="0"/>
              <a:t>5</a:t>
            </a:r>
            <a:r>
              <a:rPr lang="en-US" sz="1200" dirty="0" smtClean="0"/>
              <a:t>Mount </a:t>
            </a:r>
            <a:r>
              <a:rPr lang="en-US" sz="1200" dirty="0"/>
              <a:t>Sinai Beth Israel, New York, NY, US; </a:t>
            </a:r>
            <a:r>
              <a:rPr lang="en-US" sz="1200" baseline="30000" dirty="0"/>
              <a:t>6</a:t>
            </a:r>
            <a:r>
              <a:rPr lang="en-US" sz="1200" dirty="0" smtClean="0"/>
              <a:t>Baylor </a:t>
            </a:r>
            <a:r>
              <a:rPr lang="en-US" sz="1200" dirty="0"/>
              <a:t>College of Medicine, Houston, TX, US; </a:t>
            </a:r>
            <a:r>
              <a:rPr lang="en-US" sz="1200" baseline="30000" dirty="0"/>
              <a:t>7</a:t>
            </a:r>
            <a:r>
              <a:rPr lang="en-US" sz="1200" dirty="0" smtClean="0"/>
              <a:t>Henry </a:t>
            </a:r>
            <a:r>
              <a:rPr lang="en-US" sz="1200" dirty="0"/>
              <a:t>Ford Health System, Detroit, MI, US; </a:t>
            </a:r>
            <a:r>
              <a:rPr lang="en-US" sz="1200" baseline="30000" dirty="0"/>
              <a:t>8</a:t>
            </a:r>
            <a:r>
              <a:rPr lang="en-US" sz="1200" dirty="0" smtClean="0"/>
              <a:t>ID </a:t>
            </a:r>
            <a:r>
              <a:rPr lang="en-US" sz="1200" dirty="0"/>
              <a:t>Care, Hillsborough, NJ, US; </a:t>
            </a:r>
            <a:r>
              <a:rPr lang="en-US" sz="1200" baseline="30000" dirty="0"/>
              <a:t>9</a:t>
            </a:r>
            <a:r>
              <a:rPr lang="en-US" sz="1200" dirty="0" smtClean="0"/>
              <a:t>Goethe </a:t>
            </a:r>
            <a:r>
              <a:rPr lang="en-US" sz="1200" dirty="0"/>
              <a:t>University Hospital, Frankfurt, Germany; </a:t>
            </a:r>
            <a:r>
              <a:rPr lang="en-US" sz="1200" baseline="30000" dirty="0" smtClean="0"/>
              <a:t>10</a:t>
            </a:r>
            <a:r>
              <a:rPr lang="en-US" sz="1200" dirty="0" smtClean="0"/>
              <a:t>Merck </a:t>
            </a:r>
            <a:r>
              <a:rPr lang="en-US" sz="1200" dirty="0"/>
              <a:t>&amp; Co., Inc., Kenilworth, NJ, US </a:t>
            </a:r>
          </a:p>
        </p:txBody>
      </p:sp>
    </p:spTree>
    <p:extLst>
      <p:ext uri="{BB962C8B-B14F-4D97-AF65-F5344CB8AC3E}">
        <p14:creationId xmlns:p14="http://schemas.microsoft.com/office/powerpoint/2010/main" val="3600125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88808" y="1350167"/>
            <a:ext cx="1581014" cy="1233545"/>
            <a:chOff x="3288808" y="1328901"/>
            <a:chExt cx="1581122" cy="1233629"/>
          </a:xfrm>
        </p:grpSpPr>
        <p:pic>
          <p:nvPicPr>
            <p:cNvPr id="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468" t="4749" r="26732" b="11750"/>
            <a:stretch/>
          </p:blipFill>
          <p:spPr bwMode="auto">
            <a:xfrm rot="15176940">
              <a:off x="3537253" y="1229854"/>
              <a:ext cx="1233629" cy="143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175333" y="1542795"/>
              <a:ext cx="689612" cy="784830"/>
            </a:xfrm>
            <a:prstGeom prst="rect">
              <a:avLst/>
            </a:prstGeom>
            <a:noFill/>
          </p:spPr>
          <p:txBody>
            <a:bodyPr wrap="none" rtlCol="0">
              <a:spAutoFit/>
            </a:bodyPr>
            <a:lstStyle/>
            <a:p>
              <a:pPr algn="ctr">
                <a:lnSpc>
                  <a:spcPts val="1800"/>
                </a:lnSpc>
              </a:pPr>
              <a:r>
                <a:rPr lang="en-US" sz="1600" b="1" dirty="0" smtClean="0">
                  <a:solidFill>
                    <a:srgbClr val="000000"/>
                  </a:solidFill>
                </a:rPr>
                <a:t>RASs</a:t>
              </a:r>
            </a:p>
            <a:p>
              <a:pPr algn="ctr">
                <a:lnSpc>
                  <a:spcPts val="1800"/>
                </a:lnSpc>
              </a:pPr>
              <a:r>
                <a:rPr lang="en-US" sz="1600" b="1" dirty="0" smtClean="0">
                  <a:solidFill>
                    <a:srgbClr val="000000"/>
                  </a:solidFill>
                </a:rPr>
                <a:t>46/49</a:t>
              </a:r>
            </a:p>
            <a:p>
              <a:pPr algn="ctr">
                <a:lnSpc>
                  <a:spcPts val="1800"/>
                </a:lnSpc>
              </a:pPr>
              <a:r>
                <a:rPr lang="en-US" sz="1600" b="1" dirty="0" smtClean="0">
                  <a:solidFill>
                    <a:srgbClr val="000000"/>
                  </a:solidFill>
                </a:rPr>
                <a:t>94%</a:t>
              </a:r>
              <a:endParaRPr lang="en-US" sz="1600" b="1" dirty="0">
                <a:solidFill>
                  <a:srgbClr val="000000"/>
                </a:solidFill>
              </a:endParaRPr>
            </a:p>
          </p:txBody>
        </p:sp>
        <p:sp>
          <p:nvSpPr>
            <p:cNvPr id="3" name="TextBox 2"/>
            <p:cNvSpPr txBox="1"/>
            <p:nvPr/>
          </p:nvSpPr>
          <p:spPr>
            <a:xfrm>
              <a:off x="3288808" y="1827609"/>
              <a:ext cx="708529" cy="259045"/>
            </a:xfrm>
            <a:prstGeom prst="rect">
              <a:avLst/>
            </a:prstGeom>
            <a:noFill/>
          </p:spPr>
          <p:txBody>
            <a:bodyPr wrap="square" rtlCol="0">
              <a:spAutoFit/>
            </a:bodyPr>
            <a:lstStyle/>
            <a:p>
              <a:pPr algn="ctr">
                <a:lnSpc>
                  <a:spcPts val="1300"/>
                </a:lnSpc>
              </a:pPr>
              <a:r>
                <a:rPr lang="en-US" sz="1200" b="1" dirty="0" smtClean="0">
                  <a:solidFill>
                    <a:schemeClr val="bg1"/>
                  </a:solidFill>
                </a:rPr>
                <a:t>3/49</a:t>
              </a:r>
              <a:endParaRPr lang="en-US" sz="1200" dirty="0">
                <a:solidFill>
                  <a:schemeClr val="bg1"/>
                </a:solidFill>
              </a:endParaRPr>
            </a:p>
          </p:txBody>
        </p:sp>
      </p:gr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82" t="6013" r="21745" b="12212"/>
          <a:stretch/>
        </p:blipFill>
        <p:spPr bwMode="auto">
          <a:xfrm rot="13572454">
            <a:off x="1511257" y="1294451"/>
            <a:ext cx="1355615" cy="128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38201" y="210552"/>
            <a:ext cx="7990093" cy="703849"/>
          </a:xfrm>
        </p:spPr>
        <p:txBody>
          <a:bodyPr>
            <a:noAutofit/>
          </a:bodyPr>
          <a:lstStyle/>
          <a:p>
            <a:pPr>
              <a:lnSpc>
                <a:spcPts val="2800"/>
              </a:lnSpc>
            </a:pPr>
            <a:r>
              <a:rPr lang="en-US" sz="2700" b="1" dirty="0">
                <a:solidFill>
                  <a:srgbClr val="21368B"/>
                </a:solidFill>
              </a:rPr>
              <a:t>No Impact of Baseline NS5A </a:t>
            </a:r>
            <a:r>
              <a:rPr lang="en-US" sz="2700" b="1" dirty="0" smtClean="0">
                <a:solidFill>
                  <a:srgbClr val="21368B"/>
                </a:solidFill>
              </a:rPr>
              <a:t>or</a:t>
            </a:r>
            <a:br>
              <a:rPr lang="en-US" sz="2700" b="1" dirty="0" smtClean="0">
                <a:solidFill>
                  <a:srgbClr val="21368B"/>
                </a:solidFill>
              </a:rPr>
            </a:br>
            <a:r>
              <a:rPr lang="en-US" sz="2700" b="1" dirty="0" smtClean="0">
                <a:solidFill>
                  <a:srgbClr val="21368B"/>
                </a:solidFill>
              </a:rPr>
              <a:t>NS3 RASs </a:t>
            </a:r>
            <a:r>
              <a:rPr lang="en-US" sz="2700" b="1" dirty="0">
                <a:solidFill>
                  <a:srgbClr val="21368B"/>
                </a:solidFill>
              </a:rPr>
              <a:t>on </a:t>
            </a:r>
            <a:r>
              <a:rPr lang="en-US" sz="2700" b="1" dirty="0" smtClean="0">
                <a:solidFill>
                  <a:srgbClr val="21368B"/>
                </a:solidFill>
              </a:rPr>
              <a:t>SVR12 (Resistance Analysis Population)</a:t>
            </a:r>
            <a:endParaRPr lang="en-US" sz="2700" dirty="0">
              <a:solidFill>
                <a:srgbClr val="21368B"/>
              </a:solidFill>
            </a:endParaRPr>
          </a:p>
        </p:txBody>
      </p:sp>
      <p:sp>
        <p:nvSpPr>
          <p:cNvPr id="16" name="TextBox 15"/>
          <p:cNvSpPr txBox="1"/>
          <p:nvPr/>
        </p:nvSpPr>
        <p:spPr>
          <a:xfrm>
            <a:off x="1515192" y="1485054"/>
            <a:ext cx="564577" cy="759182"/>
          </a:xfrm>
          <a:prstGeom prst="rect">
            <a:avLst/>
          </a:prstGeom>
          <a:noFill/>
        </p:spPr>
        <p:txBody>
          <a:bodyPr wrap="none" rtlCol="0">
            <a:spAutoFit/>
          </a:bodyPr>
          <a:lstStyle/>
          <a:p>
            <a:pPr algn="ctr">
              <a:lnSpc>
                <a:spcPts val="1300"/>
              </a:lnSpc>
            </a:pPr>
            <a:r>
              <a:rPr lang="en-US" sz="1200" b="1" dirty="0" smtClean="0">
                <a:solidFill>
                  <a:srgbClr val="FFFFFF"/>
                </a:solidFill>
              </a:rPr>
              <a:t>No</a:t>
            </a:r>
          </a:p>
          <a:p>
            <a:pPr algn="ctr">
              <a:lnSpc>
                <a:spcPts val="1300"/>
              </a:lnSpc>
            </a:pPr>
            <a:r>
              <a:rPr lang="en-US" sz="1200" b="1" dirty="0" smtClean="0">
                <a:solidFill>
                  <a:srgbClr val="FFFFFF"/>
                </a:solidFill>
              </a:rPr>
              <a:t>RASS </a:t>
            </a:r>
          </a:p>
          <a:p>
            <a:pPr algn="ctr">
              <a:lnSpc>
                <a:spcPts val="1300"/>
              </a:lnSpc>
            </a:pPr>
            <a:r>
              <a:rPr lang="en-US" sz="1200" b="1" dirty="0" smtClean="0">
                <a:solidFill>
                  <a:srgbClr val="FFFFFF"/>
                </a:solidFill>
              </a:rPr>
              <a:t>12/43</a:t>
            </a:r>
          </a:p>
          <a:p>
            <a:pPr algn="ctr">
              <a:lnSpc>
                <a:spcPts val="1300"/>
              </a:lnSpc>
            </a:pPr>
            <a:r>
              <a:rPr lang="en-US" sz="1200" b="1" dirty="0" smtClean="0">
                <a:solidFill>
                  <a:srgbClr val="FFFFFF"/>
                </a:solidFill>
              </a:rPr>
              <a:t>28%</a:t>
            </a:r>
            <a:endParaRPr lang="en-US" sz="1200" b="1" dirty="0">
              <a:solidFill>
                <a:srgbClr val="FFFFFF"/>
              </a:solidFill>
            </a:endParaRPr>
          </a:p>
        </p:txBody>
      </p:sp>
      <p:sp>
        <p:nvSpPr>
          <p:cNvPr id="33" name="TextBox 32"/>
          <p:cNvSpPr txBox="1"/>
          <p:nvPr/>
        </p:nvSpPr>
        <p:spPr>
          <a:xfrm>
            <a:off x="2207268" y="1564061"/>
            <a:ext cx="689612" cy="784830"/>
          </a:xfrm>
          <a:prstGeom prst="rect">
            <a:avLst/>
          </a:prstGeom>
          <a:noFill/>
        </p:spPr>
        <p:txBody>
          <a:bodyPr wrap="none" rtlCol="0">
            <a:spAutoFit/>
          </a:bodyPr>
          <a:lstStyle/>
          <a:p>
            <a:pPr algn="ctr">
              <a:lnSpc>
                <a:spcPts val="1800"/>
              </a:lnSpc>
            </a:pPr>
            <a:r>
              <a:rPr lang="en-US" sz="1600" b="1" dirty="0" smtClean="0">
                <a:solidFill>
                  <a:srgbClr val="000000"/>
                </a:solidFill>
              </a:rPr>
              <a:t>RASs</a:t>
            </a:r>
          </a:p>
          <a:p>
            <a:pPr algn="ctr">
              <a:lnSpc>
                <a:spcPts val="1800"/>
              </a:lnSpc>
            </a:pPr>
            <a:r>
              <a:rPr lang="en-US" sz="1600" b="1" dirty="0" smtClean="0">
                <a:solidFill>
                  <a:srgbClr val="000000"/>
                </a:solidFill>
              </a:rPr>
              <a:t>31/43</a:t>
            </a:r>
          </a:p>
          <a:p>
            <a:pPr algn="ctr">
              <a:lnSpc>
                <a:spcPts val="1800"/>
              </a:lnSpc>
            </a:pPr>
            <a:r>
              <a:rPr lang="en-US" sz="1600" b="1" dirty="0" smtClean="0">
                <a:solidFill>
                  <a:srgbClr val="000000"/>
                </a:solidFill>
              </a:rPr>
              <a:t>72%</a:t>
            </a:r>
            <a:endParaRPr lang="en-US" sz="1600" b="1" dirty="0">
              <a:solidFill>
                <a:srgbClr val="000000"/>
              </a:solidFill>
            </a:endParaRPr>
          </a:p>
        </p:txBody>
      </p:sp>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760" t="10580" r="21745" b="11462"/>
          <a:stretch/>
        </p:blipFill>
        <p:spPr bwMode="auto">
          <a:xfrm rot="11445023">
            <a:off x="5292830" y="1304522"/>
            <a:ext cx="1430786" cy="126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294957" y="1521529"/>
            <a:ext cx="652800" cy="759182"/>
          </a:xfrm>
          <a:prstGeom prst="rect">
            <a:avLst/>
          </a:prstGeom>
          <a:noFill/>
        </p:spPr>
        <p:txBody>
          <a:bodyPr wrap="square" rtlCol="0">
            <a:spAutoFit/>
          </a:bodyPr>
          <a:lstStyle/>
          <a:p>
            <a:pPr algn="ctr">
              <a:lnSpc>
                <a:spcPts val="1300"/>
              </a:lnSpc>
            </a:pPr>
            <a:r>
              <a:rPr lang="en-US" sz="1200" b="1" dirty="0" smtClean="0">
                <a:solidFill>
                  <a:srgbClr val="FFFFFF"/>
                </a:solidFill>
              </a:rPr>
              <a:t>No RASs</a:t>
            </a:r>
          </a:p>
          <a:p>
            <a:pPr algn="ctr">
              <a:lnSpc>
                <a:spcPts val="1300"/>
              </a:lnSpc>
            </a:pPr>
            <a:r>
              <a:rPr lang="en-US" sz="1200" b="1" dirty="0" smtClean="0">
                <a:solidFill>
                  <a:srgbClr val="FFFFFF"/>
                </a:solidFill>
              </a:rPr>
              <a:t>18/43</a:t>
            </a:r>
          </a:p>
          <a:p>
            <a:pPr algn="ctr">
              <a:lnSpc>
                <a:spcPts val="1300"/>
              </a:lnSpc>
            </a:pPr>
            <a:r>
              <a:rPr lang="en-US" sz="1200" b="1" dirty="0" smtClean="0">
                <a:solidFill>
                  <a:srgbClr val="FFFFFF"/>
                </a:solidFill>
              </a:rPr>
              <a:t>42%</a:t>
            </a:r>
            <a:endParaRPr lang="en-US" sz="1200" b="1" dirty="0">
              <a:solidFill>
                <a:srgbClr val="FFFFFF"/>
              </a:solidFill>
            </a:endParaRPr>
          </a:p>
        </p:txBody>
      </p:sp>
      <p:sp>
        <p:nvSpPr>
          <p:cNvPr id="34" name="TextBox 33"/>
          <p:cNvSpPr txBox="1"/>
          <p:nvPr/>
        </p:nvSpPr>
        <p:spPr>
          <a:xfrm>
            <a:off x="6034192" y="1553428"/>
            <a:ext cx="689612" cy="784830"/>
          </a:xfrm>
          <a:prstGeom prst="rect">
            <a:avLst/>
          </a:prstGeom>
          <a:noFill/>
        </p:spPr>
        <p:txBody>
          <a:bodyPr wrap="none" rtlCol="0">
            <a:spAutoFit/>
          </a:bodyPr>
          <a:lstStyle/>
          <a:p>
            <a:pPr algn="ctr">
              <a:lnSpc>
                <a:spcPts val="1800"/>
              </a:lnSpc>
            </a:pPr>
            <a:r>
              <a:rPr lang="en-US" sz="1600" b="1" dirty="0" smtClean="0">
                <a:solidFill>
                  <a:srgbClr val="000000"/>
                </a:solidFill>
              </a:rPr>
              <a:t>RASs</a:t>
            </a:r>
          </a:p>
          <a:p>
            <a:pPr algn="ctr">
              <a:lnSpc>
                <a:spcPts val="1800"/>
              </a:lnSpc>
            </a:pPr>
            <a:r>
              <a:rPr lang="en-US" sz="1600" b="1" dirty="0" smtClean="0">
                <a:solidFill>
                  <a:srgbClr val="000000"/>
                </a:solidFill>
              </a:rPr>
              <a:t>25/43</a:t>
            </a:r>
          </a:p>
          <a:p>
            <a:pPr algn="ctr">
              <a:lnSpc>
                <a:spcPts val="1800"/>
              </a:lnSpc>
            </a:pPr>
            <a:r>
              <a:rPr lang="en-US" sz="1600" b="1" dirty="0" smtClean="0">
                <a:solidFill>
                  <a:srgbClr val="000000"/>
                </a:solidFill>
              </a:rPr>
              <a:t>58%</a:t>
            </a:r>
            <a:endParaRPr lang="en-US" sz="1600" b="1" dirty="0">
              <a:solidFill>
                <a:srgbClr val="000000"/>
              </a:solidFill>
            </a:endParaRPr>
          </a:p>
        </p:txBody>
      </p:sp>
      <p:pic>
        <p:nvPicPr>
          <p:cNvPr id="1031"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587" t="4983" r="21745" b="12039"/>
          <a:stretch/>
        </p:blipFill>
        <p:spPr bwMode="auto">
          <a:xfrm rot="13541057">
            <a:off x="7327207" y="1261587"/>
            <a:ext cx="1364125" cy="138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313865" y="1562167"/>
            <a:ext cx="550152" cy="707886"/>
          </a:xfrm>
          <a:prstGeom prst="rect">
            <a:avLst/>
          </a:prstGeom>
          <a:noFill/>
        </p:spPr>
        <p:txBody>
          <a:bodyPr wrap="none" rtlCol="0">
            <a:spAutoFit/>
          </a:bodyPr>
          <a:lstStyle/>
          <a:p>
            <a:pPr algn="ctr">
              <a:lnSpc>
                <a:spcPts val="1200"/>
              </a:lnSpc>
            </a:pPr>
            <a:r>
              <a:rPr lang="en-US" sz="1150" b="1" dirty="0" smtClean="0">
                <a:solidFill>
                  <a:srgbClr val="FFFFFF"/>
                </a:solidFill>
              </a:rPr>
              <a:t>No </a:t>
            </a:r>
          </a:p>
          <a:p>
            <a:pPr algn="ctr">
              <a:lnSpc>
                <a:spcPts val="1200"/>
              </a:lnSpc>
            </a:pPr>
            <a:r>
              <a:rPr lang="en-US" sz="1150" b="1" dirty="0" smtClean="0">
                <a:solidFill>
                  <a:srgbClr val="FFFFFF"/>
                </a:solidFill>
              </a:rPr>
              <a:t>RASs</a:t>
            </a:r>
          </a:p>
          <a:p>
            <a:pPr algn="ctr">
              <a:lnSpc>
                <a:spcPts val="1200"/>
              </a:lnSpc>
            </a:pPr>
            <a:r>
              <a:rPr lang="en-US" sz="1150" b="1" dirty="0" smtClean="0">
                <a:solidFill>
                  <a:srgbClr val="FFFFFF"/>
                </a:solidFill>
              </a:rPr>
              <a:t>14/49</a:t>
            </a:r>
          </a:p>
          <a:p>
            <a:pPr algn="ctr">
              <a:lnSpc>
                <a:spcPts val="1200"/>
              </a:lnSpc>
            </a:pPr>
            <a:r>
              <a:rPr lang="en-US" sz="1150" b="1" dirty="0" smtClean="0">
                <a:solidFill>
                  <a:srgbClr val="FFFFFF"/>
                </a:solidFill>
              </a:rPr>
              <a:t>29%</a:t>
            </a:r>
            <a:endParaRPr lang="en-US" sz="1150" b="1" dirty="0">
              <a:solidFill>
                <a:srgbClr val="FFFFFF"/>
              </a:solidFill>
            </a:endParaRPr>
          </a:p>
        </p:txBody>
      </p:sp>
      <p:sp>
        <p:nvSpPr>
          <p:cNvPr id="35" name="TextBox 34"/>
          <p:cNvSpPr txBox="1"/>
          <p:nvPr/>
        </p:nvSpPr>
        <p:spPr>
          <a:xfrm>
            <a:off x="8033056" y="1574694"/>
            <a:ext cx="689612" cy="784830"/>
          </a:xfrm>
          <a:prstGeom prst="rect">
            <a:avLst/>
          </a:prstGeom>
          <a:noFill/>
        </p:spPr>
        <p:txBody>
          <a:bodyPr wrap="none" rtlCol="0">
            <a:spAutoFit/>
          </a:bodyPr>
          <a:lstStyle/>
          <a:p>
            <a:pPr algn="ctr">
              <a:lnSpc>
                <a:spcPts val="1800"/>
              </a:lnSpc>
            </a:pPr>
            <a:r>
              <a:rPr lang="en-US" sz="1600" b="1" dirty="0" smtClean="0">
                <a:solidFill>
                  <a:srgbClr val="000000"/>
                </a:solidFill>
              </a:rPr>
              <a:t>RASs</a:t>
            </a:r>
          </a:p>
          <a:p>
            <a:pPr algn="ctr">
              <a:lnSpc>
                <a:spcPts val="1800"/>
              </a:lnSpc>
            </a:pPr>
            <a:r>
              <a:rPr lang="en-US" sz="1600" b="1" dirty="0" smtClean="0">
                <a:solidFill>
                  <a:srgbClr val="000000"/>
                </a:solidFill>
              </a:rPr>
              <a:t>35/49</a:t>
            </a:r>
          </a:p>
          <a:p>
            <a:pPr algn="ctr">
              <a:lnSpc>
                <a:spcPts val="1800"/>
              </a:lnSpc>
            </a:pPr>
            <a:r>
              <a:rPr lang="en-US" sz="1600" b="1" dirty="0" smtClean="0">
                <a:solidFill>
                  <a:srgbClr val="000000"/>
                </a:solidFill>
              </a:rPr>
              <a:t>71%</a:t>
            </a:r>
            <a:endParaRPr lang="en-US" sz="1600" b="1" dirty="0">
              <a:solidFill>
                <a:srgbClr val="000000"/>
              </a:solidFill>
            </a:endParaRPr>
          </a:p>
        </p:txBody>
      </p:sp>
      <p:sp>
        <p:nvSpPr>
          <p:cNvPr id="46" name="TextBox 45"/>
          <p:cNvSpPr txBox="1"/>
          <p:nvPr/>
        </p:nvSpPr>
        <p:spPr>
          <a:xfrm>
            <a:off x="32384" y="1662578"/>
            <a:ext cx="1273426" cy="338554"/>
          </a:xfrm>
          <a:prstGeom prst="rect">
            <a:avLst/>
          </a:prstGeom>
          <a:noFill/>
        </p:spPr>
        <p:txBody>
          <a:bodyPr wrap="none" rtlCol="0">
            <a:spAutoFit/>
          </a:bodyPr>
          <a:lstStyle/>
          <a:p>
            <a:r>
              <a:rPr lang="en-US" sz="1600" b="1" dirty="0" smtClean="0">
                <a:solidFill>
                  <a:srgbClr val="000000"/>
                </a:solidFill>
              </a:rPr>
              <a:t>PREVALENCE</a:t>
            </a:r>
            <a:endParaRPr lang="en-US" sz="1600" b="1" dirty="0">
              <a:solidFill>
                <a:srgbClr val="000000"/>
              </a:solidFill>
            </a:endParaRPr>
          </a:p>
        </p:txBody>
      </p:sp>
      <p:sp>
        <p:nvSpPr>
          <p:cNvPr id="66" name="TextBox 65"/>
          <p:cNvSpPr txBox="1"/>
          <p:nvPr/>
        </p:nvSpPr>
        <p:spPr>
          <a:xfrm>
            <a:off x="2772105" y="890781"/>
            <a:ext cx="731262" cy="297513"/>
          </a:xfrm>
          <a:prstGeom prst="rect">
            <a:avLst/>
          </a:prstGeom>
          <a:noFill/>
        </p:spPr>
        <p:txBody>
          <a:bodyPr wrap="none" lIns="91426" tIns="45718" rIns="91426" bIns="45718" rtlCol="0">
            <a:spAutoFit/>
          </a:bodyPr>
          <a:lstStyle/>
          <a:p>
            <a:pPr algn="ctr" defTabSz="914241">
              <a:lnSpc>
                <a:spcPts val="1600"/>
              </a:lnSpc>
            </a:pPr>
            <a:r>
              <a:rPr lang="en-US" sz="1900" b="1" dirty="0" smtClean="0">
                <a:solidFill>
                  <a:srgbClr val="21368B"/>
                </a:solidFill>
              </a:rPr>
              <a:t>NS5A</a:t>
            </a:r>
          </a:p>
        </p:txBody>
      </p:sp>
      <p:sp>
        <p:nvSpPr>
          <p:cNvPr id="67" name="TextBox 66"/>
          <p:cNvSpPr txBox="1"/>
          <p:nvPr/>
        </p:nvSpPr>
        <p:spPr>
          <a:xfrm>
            <a:off x="6677644" y="890781"/>
            <a:ext cx="583785" cy="297513"/>
          </a:xfrm>
          <a:prstGeom prst="rect">
            <a:avLst/>
          </a:prstGeom>
          <a:noFill/>
        </p:spPr>
        <p:txBody>
          <a:bodyPr wrap="none" lIns="91426" tIns="45718" rIns="91426" bIns="45718" rtlCol="0">
            <a:spAutoFit/>
          </a:bodyPr>
          <a:lstStyle/>
          <a:p>
            <a:pPr algn="ctr" defTabSz="914241">
              <a:lnSpc>
                <a:spcPts val="1600"/>
              </a:lnSpc>
            </a:pPr>
            <a:r>
              <a:rPr lang="en-US" sz="1900" b="1" dirty="0" smtClean="0">
                <a:solidFill>
                  <a:srgbClr val="21368B"/>
                </a:solidFill>
              </a:rPr>
              <a:t>NS3</a:t>
            </a:r>
          </a:p>
        </p:txBody>
      </p:sp>
      <p:sp>
        <p:nvSpPr>
          <p:cNvPr id="68" name="TextBox 67"/>
          <p:cNvSpPr txBox="1"/>
          <p:nvPr/>
        </p:nvSpPr>
        <p:spPr>
          <a:xfrm>
            <a:off x="1445754" y="1072582"/>
            <a:ext cx="1633010" cy="338550"/>
          </a:xfrm>
          <a:prstGeom prst="rect">
            <a:avLst/>
          </a:prstGeom>
          <a:noFill/>
        </p:spPr>
        <p:txBody>
          <a:bodyPr wrap="square" lIns="91426" tIns="45718" rIns="91426" bIns="45718" rtlCol="0">
            <a:spAutoFit/>
          </a:bodyPr>
          <a:lstStyle/>
          <a:p>
            <a:pPr algn="ctr" defTabSz="914241"/>
            <a:r>
              <a:rPr lang="en-US" sz="1600" b="1" dirty="0" smtClean="0">
                <a:solidFill>
                  <a:srgbClr val="21368B"/>
                </a:solidFill>
              </a:rPr>
              <a:t>16 Weeks + RBV</a:t>
            </a:r>
            <a:endParaRPr lang="en-US" sz="1600" b="1" dirty="0">
              <a:solidFill>
                <a:srgbClr val="21368B"/>
              </a:solidFill>
            </a:endParaRPr>
          </a:p>
        </p:txBody>
      </p:sp>
      <p:sp>
        <p:nvSpPr>
          <p:cNvPr id="70" name="TextBox 69"/>
          <p:cNvSpPr txBox="1"/>
          <p:nvPr/>
        </p:nvSpPr>
        <p:spPr>
          <a:xfrm>
            <a:off x="5286490" y="1067617"/>
            <a:ext cx="1557251" cy="338550"/>
          </a:xfrm>
          <a:prstGeom prst="rect">
            <a:avLst/>
          </a:prstGeom>
          <a:noFill/>
        </p:spPr>
        <p:txBody>
          <a:bodyPr wrap="square" lIns="91426" tIns="45718" rIns="91426" bIns="45718" rtlCol="0">
            <a:spAutoFit/>
          </a:bodyPr>
          <a:lstStyle/>
          <a:p>
            <a:pPr algn="ctr" defTabSz="914241"/>
            <a:r>
              <a:rPr lang="en-US" sz="1600" b="1" dirty="0" smtClean="0">
                <a:solidFill>
                  <a:srgbClr val="21368B"/>
                </a:solidFill>
              </a:rPr>
              <a:t>16 Weeks + RBV</a:t>
            </a:r>
            <a:endParaRPr lang="en-US" sz="1600" b="1" dirty="0">
              <a:solidFill>
                <a:srgbClr val="21368B"/>
              </a:solidFill>
            </a:endParaRPr>
          </a:p>
        </p:txBody>
      </p:sp>
      <p:sp>
        <p:nvSpPr>
          <p:cNvPr id="71" name="TextBox 70"/>
          <p:cNvSpPr txBox="1"/>
          <p:nvPr/>
        </p:nvSpPr>
        <p:spPr>
          <a:xfrm>
            <a:off x="7319746" y="1081501"/>
            <a:ext cx="1421574" cy="338550"/>
          </a:xfrm>
          <a:prstGeom prst="rect">
            <a:avLst/>
          </a:prstGeom>
          <a:noFill/>
        </p:spPr>
        <p:txBody>
          <a:bodyPr wrap="square" lIns="91426" tIns="45718" rIns="91426" bIns="45718" rtlCol="0">
            <a:spAutoFit/>
          </a:bodyPr>
          <a:lstStyle/>
          <a:p>
            <a:pPr algn="ctr" defTabSz="914241"/>
            <a:r>
              <a:rPr lang="en-US" sz="1600" b="1" dirty="0" smtClean="0">
                <a:solidFill>
                  <a:srgbClr val="21368B"/>
                </a:solidFill>
              </a:rPr>
              <a:t>24 Weeks</a:t>
            </a:r>
            <a:endParaRPr lang="en-US" sz="1600" b="1" dirty="0">
              <a:solidFill>
                <a:srgbClr val="21368B"/>
              </a:solidFill>
            </a:endParaRPr>
          </a:p>
        </p:txBody>
      </p:sp>
      <p:grpSp>
        <p:nvGrpSpPr>
          <p:cNvPr id="28" name="Group 27"/>
          <p:cNvGrpSpPr/>
          <p:nvPr/>
        </p:nvGrpSpPr>
        <p:grpSpPr>
          <a:xfrm>
            <a:off x="99487" y="2400300"/>
            <a:ext cx="8795179" cy="2005445"/>
            <a:chOff x="120221" y="3429000"/>
            <a:chExt cx="8795179" cy="3013040"/>
          </a:xfrm>
        </p:grpSpPr>
        <p:graphicFrame>
          <p:nvGraphicFramePr>
            <p:cNvPr id="51" name="Chart 50"/>
            <p:cNvGraphicFramePr>
              <a:graphicFrameLocks/>
            </p:cNvGraphicFramePr>
            <p:nvPr>
              <p:extLst>
                <p:ext uri="{D42A27DB-BD31-4B8C-83A1-F6EECF244321}">
                  <p14:modId xmlns:p14="http://schemas.microsoft.com/office/powerpoint/2010/main" val="2612576537"/>
                </p:ext>
              </p:extLst>
            </p:nvPr>
          </p:nvGraphicFramePr>
          <p:xfrm>
            <a:off x="120221" y="3429000"/>
            <a:ext cx="8795179" cy="3013040"/>
          </p:xfrm>
          <a:graphic>
            <a:graphicData uri="http://schemas.openxmlformats.org/drawingml/2006/chart">
              <c:chart xmlns:c="http://schemas.openxmlformats.org/drawingml/2006/chart" xmlns:r="http://schemas.openxmlformats.org/officeDocument/2006/relationships" r:id="rId7"/>
            </a:graphicData>
          </a:graphic>
        </p:graphicFrame>
        <p:sp>
          <p:nvSpPr>
            <p:cNvPr id="59" name="TextBox 58"/>
            <p:cNvSpPr txBox="1"/>
            <p:nvPr/>
          </p:nvSpPr>
          <p:spPr>
            <a:xfrm>
              <a:off x="4079777" y="4767056"/>
              <a:ext cx="744310" cy="786101"/>
            </a:xfrm>
            <a:prstGeom prst="rect">
              <a:avLst/>
            </a:prstGeom>
            <a:noFill/>
          </p:spPr>
          <p:txBody>
            <a:bodyPr wrap="square" rtlCol="0">
              <a:spAutoFit/>
            </a:bodyPr>
            <a:lstStyle/>
            <a:p>
              <a:pPr algn="ctr"/>
              <a:r>
                <a:rPr lang="en-US" sz="1400" b="1" u="sng" dirty="0" smtClean="0">
                  <a:solidFill>
                    <a:srgbClr val="000000"/>
                  </a:solidFill>
                </a:rPr>
                <a:t>46</a:t>
              </a:r>
            </a:p>
            <a:p>
              <a:pPr algn="ctr"/>
              <a:r>
                <a:rPr lang="en-US" sz="1400" b="1" dirty="0" smtClean="0">
                  <a:solidFill>
                    <a:srgbClr val="000000"/>
                  </a:solidFill>
                </a:rPr>
                <a:t>46</a:t>
              </a:r>
              <a:endParaRPr lang="en-US" sz="1400" b="1" dirty="0">
                <a:solidFill>
                  <a:srgbClr val="000000"/>
                </a:solidFill>
              </a:endParaRPr>
            </a:p>
          </p:txBody>
        </p:sp>
        <p:sp>
          <p:nvSpPr>
            <p:cNvPr id="60" name="TextBox 59"/>
            <p:cNvSpPr txBox="1"/>
            <p:nvPr/>
          </p:nvSpPr>
          <p:spPr>
            <a:xfrm>
              <a:off x="3675085" y="4767052"/>
              <a:ext cx="404692" cy="731690"/>
            </a:xfrm>
            <a:prstGeom prst="rect">
              <a:avLst/>
            </a:prstGeom>
            <a:noFill/>
          </p:spPr>
          <p:txBody>
            <a:bodyPr wrap="square" rtlCol="0">
              <a:spAutoFit/>
            </a:bodyPr>
            <a:lstStyle/>
            <a:p>
              <a:pPr algn="ctr"/>
              <a:r>
                <a:rPr lang="en-US" sz="1400" b="1" u="sng" dirty="0" smtClean="0">
                  <a:solidFill>
                    <a:srgbClr val="FFFFFF"/>
                  </a:solidFill>
                </a:rPr>
                <a:t>3</a:t>
              </a:r>
            </a:p>
            <a:p>
              <a:pPr algn="ctr"/>
              <a:r>
                <a:rPr lang="en-US" sz="1400" b="1" dirty="0">
                  <a:solidFill>
                    <a:srgbClr val="FFFFFF"/>
                  </a:solidFill>
                </a:rPr>
                <a:t>3</a:t>
              </a:r>
            </a:p>
          </p:txBody>
        </p:sp>
        <p:sp>
          <p:nvSpPr>
            <p:cNvPr id="61" name="TextBox 60"/>
            <p:cNvSpPr txBox="1"/>
            <p:nvPr/>
          </p:nvSpPr>
          <p:spPr>
            <a:xfrm>
              <a:off x="7987606" y="4775199"/>
              <a:ext cx="491328" cy="786101"/>
            </a:xfrm>
            <a:prstGeom prst="rect">
              <a:avLst/>
            </a:prstGeom>
            <a:noFill/>
          </p:spPr>
          <p:txBody>
            <a:bodyPr wrap="square" rtlCol="0">
              <a:spAutoFit/>
            </a:bodyPr>
            <a:lstStyle/>
            <a:p>
              <a:pPr algn="ctr"/>
              <a:r>
                <a:rPr lang="en-US" sz="1400" b="1" u="sng" dirty="0" smtClean="0">
                  <a:solidFill>
                    <a:srgbClr val="000000"/>
                  </a:solidFill>
                </a:rPr>
                <a:t>35</a:t>
              </a:r>
            </a:p>
            <a:p>
              <a:pPr algn="ctr"/>
              <a:r>
                <a:rPr lang="en-US" sz="1400" b="1" dirty="0" smtClean="0">
                  <a:solidFill>
                    <a:srgbClr val="000000"/>
                  </a:solidFill>
                </a:rPr>
                <a:t>35</a:t>
              </a:r>
              <a:endParaRPr lang="en-US" sz="1400" b="1" dirty="0">
                <a:solidFill>
                  <a:srgbClr val="000000"/>
                </a:solidFill>
              </a:endParaRPr>
            </a:p>
          </p:txBody>
        </p:sp>
        <p:sp>
          <p:nvSpPr>
            <p:cNvPr id="62" name="TextBox 61"/>
            <p:cNvSpPr txBox="1"/>
            <p:nvPr/>
          </p:nvSpPr>
          <p:spPr>
            <a:xfrm>
              <a:off x="7337385" y="4775199"/>
              <a:ext cx="650220" cy="786101"/>
            </a:xfrm>
            <a:prstGeom prst="rect">
              <a:avLst/>
            </a:prstGeom>
            <a:noFill/>
          </p:spPr>
          <p:txBody>
            <a:bodyPr wrap="square" rtlCol="0">
              <a:spAutoFit/>
            </a:bodyPr>
            <a:lstStyle/>
            <a:p>
              <a:pPr algn="ctr"/>
              <a:r>
                <a:rPr lang="en-US" sz="1400" b="1" u="sng" dirty="0" smtClean="0">
                  <a:solidFill>
                    <a:srgbClr val="FFFFFF"/>
                  </a:solidFill>
                </a:rPr>
                <a:t>14</a:t>
              </a:r>
            </a:p>
            <a:p>
              <a:pPr algn="ctr"/>
              <a:r>
                <a:rPr lang="en-US" sz="1400" b="1" dirty="0" smtClean="0">
                  <a:solidFill>
                    <a:srgbClr val="FFFFFF"/>
                  </a:solidFill>
                </a:rPr>
                <a:t>14</a:t>
              </a:r>
              <a:endParaRPr lang="en-US" sz="1400" b="1" dirty="0">
                <a:solidFill>
                  <a:srgbClr val="FFFFFF"/>
                </a:solidFill>
              </a:endParaRPr>
            </a:p>
          </p:txBody>
        </p:sp>
        <p:sp>
          <p:nvSpPr>
            <p:cNvPr id="63" name="TextBox 62"/>
            <p:cNvSpPr txBox="1"/>
            <p:nvPr/>
          </p:nvSpPr>
          <p:spPr>
            <a:xfrm>
              <a:off x="2233286" y="4775200"/>
              <a:ext cx="657779" cy="731690"/>
            </a:xfrm>
            <a:prstGeom prst="rect">
              <a:avLst/>
            </a:prstGeom>
            <a:noFill/>
          </p:spPr>
          <p:txBody>
            <a:bodyPr wrap="square" rtlCol="0">
              <a:spAutoFit/>
            </a:bodyPr>
            <a:lstStyle/>
            <a:p>
              <a:pPr algn="ctr"/>
              <a:r>
                <a:rPr lang="en-US" sz="1400" b="1" u="sng" dirty="0" smtClean="0">
                  <a:solidFill>
                    <a:srgbClr val="000000"/>
                  </a:solidFill>
                </a:rPr>
                <a:t>31</a:t>
              </a:r>
            </a:p>
            <a:p>
              <a:pPr algn="ctr"/>
              <a:r>
                <a:rPr lang="en-US" sz="1400" b="1" dirty="0" smtClean="0">
                  <a:solidFill>
                    <a:srgbClr val="000000"/>
                  </a:solidFill>
                </a:rPr>
                <a:t>31</a:t>
              </a:r>
              <a:endParaRPr lang="en-US" sz="1400" b="1" dirty="0">
                <a:solidFill>
                  <a:srgbClr val="000000"/>
                </a:solidFill>
              </a:endParaRPr>
            </a:p>
          </p:txBody>
        </p:sp>
        <p:sp>
          <p:nvSpPr>
            <p:cNvPr id="64" name="TextBox 63"/>
            <p:cNvSpPr txBox="1"/>
            <p:nvPr/>
          </p:nvSpPr>
          <p:spPr>
            <a:xfrm>
              <a:off x="1665081" y="4767055"/>
              <a:ext cx="614098" cy="731690"/>
            </a:xfrm>
            <a:prstGeom prst="rect">
              <a:avLst/>
            </a:prstGeom>
            <a:noFill/>
          </p:spPr>
          <p:txBody>
            <a:bodyPr wrap="square" rtlCol="0">
              <a:spAutoFit/>
            </a:bodyPr>
            <a:lstStyle/>
            <a:p>
              <a:pPr algn="ctr"/>
              <a:r>
                <a:rPr lang="en-US" sz="1400" b="1" u="sng" dirty="0" smtClean="0">
                  <a:solidFill>
                    <a:srgbClr val="FFFFFF"/>
                  </a:solidFill>
                </a:rPr>
                <a:t>12</a:t>
              </a:r>
            </a:p>
            <a:p>
              <a:pPr algn="ctr"/>
              <a:r>
                <a:rPr lang="en-US" sz="1400" b="1" dirty="0" smtClean="0">
                  <a:solidFill>
                    <a:srgbClr val="FFFFFF"/>
                  </a:solidFill>
                </a:rPr>
                <a:t>12</a:t>
              </a:r>
              <a:endParaRPr lang="en-US" sz="1400" b="1" dirty="0">
                <a:solidFill>
                  <a:srgbClr val="FFFFFF"/>
                </a:solidFill>
              </a:endParaRPr>
            </a:p>
          </p:txBody>
        </p:sp>
        <p:sp>
          <p:nvSpPr>
            <p:cNvPr id="65" name="TextBox 64"/>
            <p:cNvSpPr txBox="1"/>
            <p:nvPr/>
          </p:nvSpPr>
          <p:spPr>
            <a:xfrm>
              <a:off x="6033660" y="4775199"/>
              <a:ext cx="631810" cy="786101"/>
            </a:xfrm>
            <a:prstGeom prst="rect">
              <a:avLst/>
            </a:prstGeom>
            <a:noFill/>
          </p:spPr>
          <p:txBody>
            <a:bodyPr wrap="square" rtlCol="0">
              <a:spAutoFit/>
            </a:bodyPr>
            <a:lstStyle/>
            <a:p>
              <a:pPr algn="ctr"/>
              <a:r>
                <a:rPr lang="en-US" sz="1400" b="1" u="sng" dirty="0" smtClean="0">
                  <a:solidFill>
                    <a:srgbClr val="000000"/>
                  </a:solidFill>
                </a:rPr>
                <a:t>25</a:t>
              </a:r>
            </a:p>
            <a:p>
              <a:pPr algn="ctr"/>
              <a:r>
                <a:rPr lang="en-US" sz="1400" b="1" dirty="0" smtClean="0">
                  <a:solidFill>
                    <a:srgbClr val="000000"/>
                  </a:solidFill>
                </a:rPr>
                <a:t>25</a:t>
              </a:r>
              <a:endParaRPr lang="en-US" sz="1400" b="1" dirty="0">
                <a:solidFill>
                  <a:srgbClr val="000000"/>
                </a:solidFill>
              </a:endParaRPr>
            </a:p>
          </p:txBody>
        </p:sp>
        <p:sp>
          <p:nvSpPr>
            <p:cNvPr id="74" name="TextBox 73"/>
            <p:cNvSpPr txBox="1"/>
            <p:nvPr/>
          </p:nvSpPr>
          <p:spPr>
            <a:xfrm>
              <a:off x="5564486" y="4767056"/>
              <a:ext cx="492659" cy="786101"/>
            </a:xfrm>
            <a:prstGeom prst="rect">
              <a:avLst/>
            </a:prstGeom>
            <a:noFill/>
          </p:spPr>
          <p:txBody>
            <a:bodyPr wrap="square" rtlCol="0">
              <a:spAutoFit/>
            </a:bodyPr>
            <a:lstStyle/>
            <a:p>
              <a:pPr algn="ctr"/>
              <a:r>
                <a:rPr lang="en-US" sz="1400" b="1" u="sng" dirty="0" smtClean="0">
                  <a:solidFill>
                    <a:srgbClr val="FFFFFF"/>
                  </a:solidFill>
                </a:rPr>
                <a:t>18</a:t>
              </a:r>
            </a:p>
            <a:p>
              <a:pPr algn="ctr"/>
              <a:r>
                <a:rPr lang="en-US" sz="1400" b="1" dirty="0" smtClean="0">
                  <a:solidFill>
                    <a:srgbClr val="FFFFFF"/>
                  </a:solidFill>
                </a:rPr>
                <a:t>18</a:t>
              </a:r>
              <a:endParaRPr lang="en-US" sz="1400" b="1" dirty="0">
                <a:solidFill>
                  <a:srgbClr val="FFFFFF"/>
                </a:solidFill>
              </a:endParaRPr>
            </a:p>
          </p:txBody>
        </p:sp>
      </p:grpSp>
      <p:sp>
        <p:nvSpPr>
          <p:cNvPr id="76" name="TextBox 75"/>
          <p:cNvSpPr txBox="1"/>
          <p:nvPr/>
        </p:nvSpPr>
        <p:spPr>
          <a:xfrm>
            <a:off x="0" y="4349289"/>
            <a:ext cx="7724297" cy="784830"/>
          </a:xfrm>
          <a:prstGeom prst="rect">
            <a:avLst/>
          </a:prstGeom>
          <a:noFill/>
        </p:spPr>
        <p:txBody>
          <a:bodyPr wrap="square" rtlCol="0">
            <a:spAutoFit/>
          </a:bodyPr>
          <a:lstStyle/>
          <a:p>
            <a:r>
              <a:rPr lang="en-US" sz="900" dirty="0" smtClean="0">
                <a:solidFill>
                  <a:srgbClr val="000000"/>
                </a:solidFill>
              </a:rPr>
              <a:t>SVR12=proportion </a:t>
            </a:r>
            <a:r>
              <a:rPr lang="en-US" sz="900" dirty="0">
                <a:solidFill>
                  <a:srgbClr val="000000"/>
                </a:solidFill>
              </a:rPr>
              <a:t>of </a:t>
            </a:r>
            <a:r>
              <a:rPr lang="en-US" sz="900" dirty="0" smtClean="0">
                <a:solidFill>
                  <a:srgbClr val="000000"/>
                </a:solidFill>
              </a:rPr>
              <a:t>participants </a:t>
            </a:r>
            <a:r>
              <a:rPr lang="en-US" sz="900" dirty="0">
                <a:solidFill>
                  <a:srgbClr val="000000"/>
                </a:solidFill>
              </a:rPr>
              <a:t>with HCV RNA &lt;15 </a:t>
            </a:r>
            <a:r>
              <a:rPr lang="en-US" sz="900" dirty="0" smtClean="0">
                <a:solidFill>
                  <a:srgbClr val="000000"/>
                </a:solidFill>
              </a:rPr>
              <a:t>IU/mL </a:t>
            </a:r>
            <a:r>
              <a:rPr lang="en-US" sz="900" dirty="0">
                <a:solidFill>
                  <a:srgbClr val="000000"/>
                </a:solidFill>
              </a:rPr>
              <a:t>at </a:t>
            </a:r>
            <a:r>
              <a:rPr lang="en-US" sz="900" dirty="0" smtClean="0">
                <a:solidFill>
                  <a:srgbClr val="000000"/>
                </a:solidFill>
              </a:rPr>
              <a:t>12 </a:t>
            </a:r>
            <a:r>
              <a:rPr lang="en-US" sz="900" dirty="0">
                <a:solidFill>
                  <a:srgbClr val="000000"/>
                </a:solidFill>
              </a:rPr>
              <a:t>weeks after end of </a:t>
            </a:r>
            <a:r>
              <a:rPr lang="en-US" sz="900" dirty="0" smtClean="0">
                <a:solidFill>
                  <a:srgbClr val="000000"/>
                </a:solidFill>
              </a:rPr>
              <a:t>treatment.</a:t>
            </a:r>
          </a:p>
          <a:p>
            <a:r>
              <a:rPr lang="en-US" sz="900" dirty="0" smtClean="0">
                <a:solidFill>
                  <a:srgbClr val="000000"/>
                </a:solidFill>
              </a:rPr>
              <a:t>*RASs detected by next-generation sequencing with 15% sensitivity; NS5A RAS: </a:t>
            </a:r>
            <a:r>
              <a:rPr lang="en-US" sz="900" dirty="0">
                <a:solidFill>
                  <a:srgbClr val="000000"/>
                </a:solidFill>
              </a:rPr>
              <a:t>any change from wild-type at </a:t>
            </a:r>
            <a:r>
              <a:rPr lang="en-US" sz="900" dirty="0" smtClean="0">
                <a:solidFill>
                  <a:srgbClr val="000000"/>
                </a:solidFill>
              </a:rPr>
              <a:t>4 </a:t>
            </a:r>
            <a:r>
              <a:rPr lang="en-US" sz="900" dirty="0">
                <a:solidFill>
                  <a:srgbClr val="000000"/>
                </a:solidFill>
              </a:rPr>
              <a:t>positions </a:t>
            </a:r>
            <a:r>
              <a:rPr lang="en-US" sz="900" dirty="0" smtClean="0">
                <a:solidFill>
                  <a:srgbClr val="000000"/>
                </a:solidFill>
              </a:rPr>
              <a:t>(28</a:t>
            </a:r>
            <a:r>
              <a:rPr lang="en-US" sz="900" dirty="0">
                <a:solidFill>
                  <a:srgbClr val="000000"/>
                </a:solidFill>
              </a:rPr>
              <a:t>, 30, 31, </a:t>
            </a:r>
            <a:r>
              <a:rPr lang="en-US" sz="900" dirty="0" smtClean="0">
                <a:solidFill>
                  <a:srgbClr val="000000"/>
                </a:solidFill>
              </a:rPr>
              <a:t>or 93); </a:t>
            </a:r>
            <a:r>
              <a:rPr lang="en-US" sz="900" dirty="0" smtClean="0">
                <a:solidFill>
                  <a:srgbClr val="000000"/>
                </a:solidFill>
                <a:ea typeface="Times New Roman"/>
                <a:cs typeface="Arial" panose="020B0604020202020204" pitchFamily="34" charset="0"/>
              </a:rPr>
              <a:t>NS3 RASs </a:t>
            </a:r>
            <a:r>
              <a:rPr lang="en-US" sz="900" dirty="0">
                <a:solidFill>
                  <a:srgbClr val="000000"/>
                </a:solidFill>
                <a:ea typeface="Times New Roman"/>
                <a:cs typeface="Arial" panose="020B0604020202020204" pitchFamily="34" charset="0"/>
              </a:rPr>
              <a:t>= any change from wild-type at 14 positions (36, 54, 55, 56, 80, 107, 122, 132, 155, 156, 158, 168, 170, or 175</a:t>
            </a:r>
            <a:r>
              <a:rPr lang="en-US" sz="900" dirty="0" smtClean="0">
                <a:solidFill>
                  <a:srgbClr val="000000"/>
                </a:solidFill>
                <a:ea typeface="Times New Roman"/>
                <a:cs typeface="Arial" panose="020B0604020202020204" pitchFamily="34" charset="0"/>
              </a:rPr>
              <a:t>).</a:t>
            </a:r>
          </a:p>
          <a:p>
            <a:r>
              <a:rPr lang="en-US" sz="900" dirty="0" smtClean="0">
                <a:solidFill>
                  <a:srgbClr val="000000"/>
                </a:solidFill>
              </a:rPr>
              <a:t>†Excluded </a:t>
            </a:r>
            <a:r>
              <a:rPr lang="en-US" sz="900" dirty="0">
                <a:solidFill>
                  <a:srgbClr val="000000"/>
                </a:solidFill>
              </a:rPr>
              <a:t>1 </a:t>
            </a:r>
            <a:r>
              <a:rPr lang="en-US" sz="900" dirty="0" smtClean="0">
                <a:solidFill>
                  <a:srgbClr val="000000"/>
                </a:solidFill>
              </a:rPr>
              <a:t>participant </a:t>
            </a:r>
            <a:r>
              <a:rPr lang="en-US" sz="900" dirty="0">
                <a:solidFill>
                  <a:srgbClr val="000000"/>
                </a:solidFill>
              </a:rPr>
              <a:t>from the 16-week </a:t>
            </a:r>
            <a:r>
              <a:rPr lang="en-US" sz="900" dirty="0" smtClean="0">
                <a:solidFill>
                  <a:srgbClr val="000000"/>
                </a:solidFill>
              </a:rPr>
              <a:t>group </a:t>
            </a:r>
            <a:r>
              <a:rPr lang="en-US" sz="900" dirty="0">
                <a:solidFill>
                  <a:srgbClr val="000000"/>
                </a:solidFill>
              </a:rPr>
              <a:t>who withdrew after receiving 3 doses of study </a:t>
            </a:r>
            <a:r>
              <a:rPr lang="en-US" sz="900" dirty="0" smtClean="0">
                <a:solidFill>
                  <a:srgbClr val="000000"/>
                </a:solidFill>
              </a:rPr>
              <a:t>medication; Includes 38 of 49 participants who have reached follow-up week 4.</a:t>
            </a:r>
            <a:endParaRPr lang="en-US" sz="900" dirty="0">
              <a:solidFill>
                <a:srgbClr val="000000"/>
              </a:solidFill>
            </a:endParaRPr>
          </a:p>
        </p:txBody>
      </p:sp>
      <p:sp>
        <p:nvSpPr>
          <p:cNvPr id="69" name="TextBox 68"/>
          <p:cNvSpPr txBox="1"/>
          <p:nvPr/>
        </p:nvSpPr>
        <p:spPr>
          <a:xfrm>
            <a:off x="3205824" y="1082107"/>
            <a:ext cx="1997695" cy="338550"/>
          </a:xfrm>
          <a:prstGeom prst="rect">
            <a:avLst/>
          </a:prstGeom>
          <a:noFill/>
        </p:spPr>
        <p:txBody>
          <a:bodyPr wrap="square" lIns="91426" tIns="45718" rIns="91426" bIns="45718" rtlCol="0">
            <a:spAutoFit/>
          </a:bodyPr>
          <a:lstStyle/>
          <a:p>
            <a:pPr algn="ctr" defTabSz="914241"/>
            <a:r>
              <a:rPr lang="en-US" sz="1600" b="1" dirty="0" smtClean="0">
                <a:solidFill>
                  <a:srgbClr val="21368B"/>
                </a:solidFill>
              </a:rPr>
              <a:t>24 Weeks</a:t>
            </a:r>
            <a:endParaRPr lang="en-US" sz="1600" b="1" dirty="0">
              <a:solidFill>
                <a:srgbClr val="21368B"/>
              </a:solidFill>
            </a:endParaRPr>
          </a:p>
        </p:txBody>
      </p:sp>
      <p:cxnSp>
        <p:nvCxnSpPr>
          <p:cNvPr id="10" name="Straight Connector 6"/>
          <p:cNvCxnSpPr/>
          <p:nvPr/>
        </p:nvCxnSpPr>
        <p:spPr>
          <a:xfrm>
            <a:off x="1256144" y="1123951"/>
            <a:ext cx="3763184" cy="0"/>
          </a:xfrm>
          <a:prstGeom prst="line">
            <a:avLst/>
          </a:prstGeom>
          <a:ln w="12700">
            <a:solidFill>
              <a:srgbClr val="21368B"/>
            </a:solidFill>
          </a:ln>
        </p:spPr>
        <p:style>
          <a:lnRef idx="1">
            <a:schemeClr val="accent1"/>
          </a:lnRef>
          <a:fillRef idx="0">
            <a:schemeClr val="accent1"/>
          </a:fillRef>
          <a:effectRef idx="0">
            <a:schemeClr val="accent1"/>
          </a:effectRef>
          <a:fontRef idx="minor">
            <a:schemeClr val="tx1"/>
          </a:fontRef>
        </p:style>
      </p:cxnSp>
      <p:cxnSp>
        <p:nvCxnSpPr>
          <p:cNvPr id="11" name="Straight Connector 36"/>
          <p:cNvCxnSpPr/>
          <p:nvPr/>
        </p:nvCxnSpPr>
        <p:spPr>
          <a:xfrm>
            <a:off x="5160825" y="1123951"/>
            <a:ext cx="3617422" cy="0"/>
          </a:xfrm>
          <a:prstGeom prst="line">
            <a:avLst/>
          </a:prstGeom>
          <a:ln w="12700">
            <a:solidFill>
              <a:srgbClr val="2136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552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71460" y="1185083"/>
            <a:ext cx="1545830" cy="1411267"/>
            <a:chOff x="2971460" y="1185083"/>
            <a:chExt cx="1545830" cy="1411267"/>
          </a:xfrm>
        </p:grpSpPr>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01" t="13060" r="21468" b="9948"/>
            <a:stretch/>
          </p:blipFill>
          <p:spPr bwMode="auto">
            <a:xfrm rot="9485650">
              <a:off x="2971460" y="1185083"/>
              <a:ext cx="1545830" cy="141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22574" y="1428750"/>
              <a:ext cx="755335" cy="913070"/>
            </a:xfrm>
            <a:prstGeom prst="rect">
              <a:avLst/>
            </a:prstGeom>
            <a:noFill/>
          </p:spPr>
          <p:txBody>
            <a:bodyPr wrap="none" rtlCol="0">
              <a:spAutoFit/>
            </a:bodyPr>
            <a:lstStyle/>
            <a:p>
              <a:pPr algn="ctr">
                <a:lnSpc>
                  <a:spcPts val="1600"/>
                </a:lnSpc>
              </a:pPr>
              <a:r>
                <a:rPr lang="en-US" sz="1400" b="1" dirty="0" smtClean="0">
                  <a:solidFill>
                    <a:srgbClr val="FFFFFF"/>
                  </a:solidFill>
                </a:rPr>
                <a:t>No Y93 </a:t>
              </a:r>
            </a:p>
            <a:p>
              <a:pPr algn="ctr">
                <a:lnSpc>
                  <a:spcPts val="1600"/>
                </a:lnSpc>
              </a:pPr>
              <a:r>
                <a:rPr lang="en-US" sz="1400" b="1" dirty="0" smtClean="0">
                  <a:solidFill>
                    <a:srgbClr val="FFFFFF"/>
                  </a:solidFill>
                </a:rPr>
                <a:t>RASs </a:t>
              </a:r>
            </a:p>
            <a:p>
              <a:pPr algn="ctr">
                <a:lnSpc>
                  <a:spcPts val="1600"/>
                </a:lnSpc>
              </a:pPr>
              <a:r>
                <a:rPr lang="en-US" sz="1400" b="1" dirty="0" smtClean="0">
                  <a:solidFill>
                    <a:srgbClr val="FFFFFF"/>
                  </a:solidFill>
                </a:rPr>
                <a:t>26/43</a:t>
              </a:r>
            </a:p>
            <a:p>
              <a:pPr algn="ctr">
                <a:lnSpc>
                  <a:spcPts val="1600"/>
                </a:lnSpc>
              </a:pPr>
              <a:r>
                <a:rPr lang="en-US" sz="1400" b="1" dirty="0">
                  <a:solidFill>
                    <a:srgbClr val="FFFFFF"/>
                  </a:solidFill>
                </a:rPr>
                <a:t>6</a:t>
              </a:r>
              <a:r>
                <a:rPr lang="en-US" sz="1400" b="1" dirty="0" smtClean="0">
                  <a:solidFill>
                    <a:srgbClr val="FFFFFF"/>
                  </a:solidFill>
                </a:rPr>
                <a:t>0%</a:t>
              </a:r>
              <a:endParaRPr lang="en-US" sz="1400" b="1" dirty="0">
                <a:solidFill>
                  <a:srgbClr val="FFFFFF"/>
                </a:solidFill>
              </a:endParaRPr>
            </a:p>
          </p:txBody>
        </p:sp>
        <p:sp>
          <p:nvSpPr>
            <p:cNvPr id="33" name="TextBox 32"/>
            <p:cNvSpPr txBox="1"/>
            <p:nvPr/>
          </p:nvSpPr>
          <p:spPr>
            <a:xfrm>
              <a:off x="3830338" y="1428750"/>
              <a:ext cx="627095" cy="913070"/>
            </a:xfrm>
            <a:prstGeom prst="rect">
              <a:avLst/>
            </a:prstGeom>
            <a:noFill/>
          </p:spPr>
          <p:txBody>
            <a:bodyPr wrap="none" rtlCol="0">
              <a:spAutoFit/>
            </a:bodyPr>
            <a:lstStyle/>
            <a:p>
              <a:pPr algn="ctr">
                <a:lnSpc>
                  <a:spcPts val="1600"/>
                </a:lnSpc>
              </a:pPr>
              <a:r>
                <a:rPr lang="en-US" sz="1400" b="1" dirty="0" smtClean="0">
                  <a:solidFill>
                    <a:srgbClr val="000000"/>
                  </a:solidFill>
                </a:rPr>
                <a:t>Y93</a:t>
              </a:r>
            </a:p>
            <a:p>
              <a:pPr algn="ctr">
                <a:lnSpc>
                  <a:spcPts val="1600"/>
                </a:lnSpc>
              </a:pPr>
              <a:r>
                <a:rPr lang="en-US" sz="1400" b="1" dirty="0" smtClean="0">
                  <a:solidFill>
                    <a:srgbClr val="000000"/>
                  </a:solidFill>
                </a:rPr>
                <a:t>RASs</a:t>
              </a:r>
            </a:p>
            <a:p>
              <a:pPr algn="ctr">
                <a:lnSpc>
                  <a:spcPts val="1600"/>
                </a:lnSpc>
              </a:pPr>
              <a:r>
                <a:rPr lang="en-US" sz="1400" b="1" dirty="0" smtClean="0">
                  <a:solidFill>
                    <a:srgbClr val="000000"/>
                  </a:solidFill>
                </a:rPr>
                <a:t>17/43</a:t>
              </a:r>
            </a:p>
            <a:p>
              <a:pPr algn="ctr">
                <a:lnSpc>
                  <a:spcPts val="1600"/>
                </a:lnSpc>
              </a:pPr>
              <a:r>
                <a:rPr lang="en-US" sz="1400" b="1" dirty="0" smtClean="0">
                  <a:solidFill>
                    <a:srgbClr val="000000"/>
                  </a:solidFill>
                </a:rPr>
                <a:t>40%</a:t>
              </a:r>
              <a:endParaRPr lang="en-US" sz="1400" b="1" dirty="0">
                <a:solidFill>
                  <a:srgbClr val="000000"/>
                </a:solidFill>
              </a:endParaRPr>
            </a:p>
          </p:txBody>
        </p:sp>
      </p:grpSp>
      <p:grpSp>
        <p:nvGrpSpPr>
          <p:cNvPr id="5" name="Group 4"/>
          <p:cNvGrpSpPr/>
          <p:nvPr/>
        </p:nvGrpSpPr>
        <p:grpSpPr>
          <a:xfrm>
            <a:off x="5498075" y="1206687"/>
            <a:ext cx="1566799" cy="1466448"/>
            <a:chOff x="5498075" y="1206687"/>
            <a:chExt cx="1566799" cy="1466448"/>
          </a:xfrm>
        </p:grpSpPr>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623" t="8341" r="21191" b="12222"/>
            <a:stretch/>
          </p:blipFill>
          <p:spPr bwMode="auto">
            <a:xfrm rot="11432818">
              <a:off x="5498075" y="1206687"/>
              <a:ext cx="1566799" cy="146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327804" y="1428750"/>
              <a:ext cx="627095" cy="913070"/>
            </a:xfrm>
            <a:prstGeom prst="rect">
              <a:avLst/>
            </a:prstGeom>
            <a:noFill/>
          </p:spPr>
          <p:txBody>
            <a:bodyPr wrap="none" rtlCol="0">
              <a:spAutoFit/>
            </a:bodyPr>
            <a:lstStyle/>
            <a:p>
              <a:pPr algn="ctr">
                <a:lnSpc>
                  <a:spcPts val="1600"/>
                </a:lnSpc>
              </a:pPr>
              <a:r>
                <a:rPr lang="en-US" sz="1400" b="1" dirty="0" smtClean="0">
                  <a:solidFill>
                    <a:srgbClr val="000000"/>
                  </a:solidFill>
                </a:rPr>
                <a:t>Y93</a:t>
              </a:r>
            </a:p>
            <a:p>
              <a:pPr algn="ctr">
                <a:lnSpc>
                  <a:spcPts val="1600"/>
                </a:lnSpc>
              </a:pPr>
              <a:r>
                <a:rPr lang="en-US" sz="1400" b="1" dirty="0" smtClean="0">
                  <a:solidFill>
                    <a:srgbClr val="000000"/>
                  </a:solidFill>
                </a:rPr>
                <a:t>RASs</a:t>
              </a:r>
            </a:p>
            <a:p>
              <a:pPr algn="ctr">
                <a:lnSpc>
                  <a:spcPts val="1600"/>
                </a:lnSpc>
              </a:pPr>
              <a:r>
                <a:rPr lang="en-US" sz="1400" b="1" dirty="0" smtClean="0">
                  <a:solidFill>
                    <a:srgbClr val="000000"/>
                  </a:solidFill>
                </a:rPr>
                <a:t>28/49</a:t>
              </a:r>
            </a:p>
            <a:p>
              <a:pPr algn="ctr">
                <a:lnSpc>
                  <a:spcPts val="1600"/>
                </a:lnSpc>
              </a:pPr>
              <a:r>
                <a:rPr lang="en-US" sz="1400" b="1" dirty="0" smtClean="0">
                  <a:solidFill>
                    <a:srgbClr val="000000"/>
                  </a:solidFill>
                </a:rPr>
                <a:t>57%</a:t>
              </a:r>
              <a:endParaRPr lang="en-US" sz="1400" b="1" dirty="0">
                <a:solidFill>
                  <a:srgbClr val="000000"/>
                </a:solidFill>
              </a:endParaRPr>
            </a:p>
          </p:txBody>
        </p:sp>
        <p:sp>
          <p:nvSpPr>
            <p:cNvPr id="37" name="TextBox 36"/>
            <p:cNvSpPr txBox="1"/>
            <p:nvPr/>
          </p:nvSpPr>
          <p:spPr>
            <a:xfrm>
              <a:off x="5529780" y="1495254"/>
              <a:ext cx="715260" cy="913070"/>
            </a:xfrm>
            <a:prstGeom prst="rect">
              <a:avLst/>
            </a:prstGeom>
            <a:noFill/>
          </p:spPr>
          <p:txBody>
            <a:bodyPr wrap="none" rtlCol="0">
              <a:spAutoFit/>
            </a:bodyPr>
            <a:lstStyle/>
            <a:p>
              <a:pPr algn="ctr">
                <a:lnSpc>
                  <a:spcPts val="1600"/>
                </a:lnSpc>
              </a:pPr>
              <a:r>
                <a:rPr lang="en-US" sz="1400" b="1" dirty="0" smtClean="0">
                  <a:solidFill>
                    <a:srgbClr val="FFFFFF"/>
                  </a:solidFill>
                </a:rPr>
                <a:t>No Y93</a:t>
              </a:r>
            </a:p>
            <a:p>
              <a:pPr algn="ctr">
                <a:lnSpc>
                  <a:spcPts val="1600"/>
                </a:lnSpc>
              </a:pPr>
              <a:r>
                <a:rPr lang="en-US" sz="1400" b="1" dirty="0" smtClean="0">
                  <a:solidFill>
                    <a:srgbClr val="FFFFFF"/>
                  </a:solidFill>
                </a:rPr>
                <a:t>RASs </a:t>
              </a:r>
            </a:p>
            <a:p>
              <a:pPr algn="ctr">
                <a:lnSpc>
                  <a:spcPts val="1600"/>
                </a:lnSpc>
              </a:pPr>
              <a:r>
                <a:rPr lang="en-US" sz="1400" b="1" dirty="0" smtClean="0">
                  <a:solidFill>
                    <a:srgbClr val="FFFFFF"/>
                  </a:solidFill>
                </a:rPr>
                <a:t>21/49</a:t>
              </a:r>
            </a:p>
            <a:p>
              <a:pPr algn="ctr">
                <a:lnSpc>
                  <a:spcPts val="1600"/>
                </a:lnSpc>
              </a:pPr>
              <a:r>
                <a:rPr lang="en-US" sz="1400" b="1" dirty="0" smtClean="0">
                  <a:solidFill>
                    <a:srgbClr val="FFFFFF"/>
                  </a:solidFill>
                </a:rPr>
                <a:t>43%</a:t>
              </a:r>
              <a:endParaRPr lang="en-US" sz="1400" b="1" dirty="0">
                <a:solidFill>
                  <a:srgbClr val="FFFFFF"/>
                </a:solidFill>
              </a:endParaRPr>
            </a:p>
          </p:txBody>
        </p:sp>
      </p:grpSp>
      <p:sp>
        <p:nvSpPr>
          <p:cNvPr id="2" name="Title 1"/>
          <p:cNvSpPr>
            <a:spLocks noGrp="1"/>
          </p:cNvSpPr>
          <p:nvPr>
            <p:ph type="title"/>
          </p:nvPr>
        </p:nvSpPr>
        <p:spPr>
          <a:xfrm>
            <a:off x="838201" y="210552"/>
            <a:ext cx="7836867" cy="703849"/>
          </a:xfrm>
        </p:spPr>
        <p:txBody>
          <a:bodyPr>
            <a:noAutofit/>
          </a:bodyPr>
          <a:lstStyle/>
          <a:p>
            <a:pPr>
              <a:lnSpc>
                <a:spcPts val="3100"/>
              </a:lnSpc>
            </a:pPr>
            <a:r>
              <a:rPr lang="en-US" b="1" dirty="0"/>
              <a:t>No Impact of Baseline </a:t>
            </a:r>
            <a:r>
              <a:rPr lang="en-US" b="1" dirty="0" smtClean="0"/>
              <a:t>Y93 RASs </a:t>
            </a:r>
            <a:br>
              <a:rPr lang="en-US" b="1" dirty="0" smtClean="0"/>
            </a:br>
            <a:r>
              <a:rPr lang="en-US" b="1" dirty="0" smtClean="0"/>
              <a:t>in NS5A on SVR12 (Resistance Analysis Population)</a:t>
            </a:r>
            <a:endParaRPr lang="en-US" dirty="0"/>
          </a:p>
        </p:txBody>
      </p:sp>
      <p:sp>
        <p:nvSpPr>
          <p:cNvPr id="76" name="TextBox 75"/>
          <p:cNvSpPr txBox="1"/>
          <p:nvPr/>
        </p:nvSpPr>
        <p:spPr>
          <a:xfrm>
            <a:off x="156707" y="4503488"/>
            <a:ext cx="8106143" cy="553998"/>
          </a:xfrm>
          <a:prstGeom prst="rect">
            <a:avLst/>
          </a:prstGeom>
          <a:noFill/>
        </p:spPr>
        <p:txBody>
          <a:bodyPr wrap="square" rtlCol="0">
            <a:spAutoFit/>
          </a:bodyPr>
          <a:lstStyle/>
          <a:p>
            <a:pPr>
              <a:lnSpc>
                <a:spcPts val="1200"/>
              </a:lnSpc>
            </a:pPr>
            <a:r>
              <a:rPr lang="en-US" sz="1000" dirty="0" smtClean="0">
                <a:solidFill>
                  <a:srgbClr val="000000"/>
                </a:solidFill>
              </a:rPr>
              <a:t>SVR12=proportion </a:t>
            </a:r>
            <a:r>
              <a:rPr lang="en-US" sz="1000" dirty="0">
                <a:solidFill>
                  <a:srgbClr val="000000"/>
                </a:solidFill>
              </a:rPr>
              <a:t>of </a:t>
            </a:r>
            <a:r>
              <a:rPr lang="en-US" sz="1000" dirty="0" smtClean="0">
                <a:solidFill>
                  <a:srgbClr val="000000"/>
                </a:solidFill>
              </a:rPr>
              <a:t>participants </a:t>
            </a:r>
            <a:r>
              <a:rPr lang="en-US" sz="1000" dirty="0">
                <a:solidFill>
                  <a:srgbClr val="000000"/>
                </a:solidFill>
              </a:rPr>
              <a:t>with HCV RNA &lt;15 </a:t>
            </a:r>
            <a:r>
              <a:rPr lang="en-US" sz="1000" dirty="0" smtClean="0">
                <a:solidFill>
                  <a:srgbClr val="000000"/>
                </a:solidFill>
              </a:rPr>
              <a:t>IU/mL </a:t>
            </a:r>
            <a:r>
              <a:rPr lang="en-US" sz="1000" dirty="0">
                <a:solidFill>
                  <a:srgbClr val="000000"/>
                </a:solidFill>
              </a:rPr>
              <a:t>at </a:t>
            </a:r>
            <a:r>
              <a:rPr lang="en-US" sz="1000" dirty="0" smtClean="0">
                <a:solidFill>
                  <a:srgbClr val="000000"/>
                </a:solidFill>
              </a:rPr>
              <a:t>12 </a:t>
            </a:r>
            <a:r>
              <a:rPr lang="en-US" sz="1000" dirty="0">
                <a:solidFill>
                  <a:srgbClr val="000000"/>
                </a:solidFill>
              </a:rPr>
              <a:t>weeks after end of </a:t>
            </a:r>
            <a:r>
              <a:rPr lang="en-US" sz="1000" dirty="0" smtClean="0">
                <a:solidFill>
                  <a:srgbClr val="000000"/>
                </a:solidFill>
              </a:rPr>
              <a:t>treatment. </a:t>
            </a:r>
            <a:endParaRPr lang="en-US" sz="1000" dirty="0">
              <a:solidFill>
                <a:srgbClr val="000000"/>
              </a:solidFill>
            </a:endParaRPr>
          </a:p>
          <a:p>
            <a:pPr>
              <a:lnSpc>
                <a:spcPts val="1200"/>
              </a:lnSpc>
            </a:pPr>
            <a:r>
              <a:rPr lang="en-US" sz="1000" dirty="0" smtClean="0">
                <a:solidFill>
                  <a:srgbClr val="000000"/>
                </a:solidFill>
              </a:rPr>
              <a:t>*RASs detected by next-generation sequencing with 15% sensitivity.</a:t>
            </a:r>
            <a:endParaRPr lang="en-US" sz="1000" dirty="0" smtClean="0">
              <a:solidFill>
                <a:srgbClr val="000000"/>
              </a:solidFill>
              <a:ea typeface="Times New Roman"/>
              <a:cs typeface="Arial" panose="020B0604020202020204" pitchFamily="34" charset="0"/>
            </a:endParaRPr>
          </a:p>
          <a:p>
            <a:pPr>
              <a:lnSpc>
                <a:spcPts val="1200"/>
              </a:lnSpc>
            </a:pPr>
            <a:r>
              <a:rPr lang="en-US" sz="1000" dirty="0" smtClean="0">
                <a:solidFill>
                  <a:srgbClr val="000000"/>
                </a:solidFill>
              </a:rPr>
              <a:t>†Excludes </a:t>
            </a:r>
            <a:r>
              <a:rPr lang="en-US" sz="1000" dirty="0">
                <a:solidFill>
                  <a:srgbClr val="000000"/>
                </a:solidFill>
              </a:rPr>
              <a:t>1 </a:t>
            </a:r>
            <a:r>
              <a:rPr lang="en-US" sz="1000" dirty="0" smtClean="0">
                <a:solidFill>
                  <a:srgbClr val="000000"/>
                </a:solidFill>
              </a:rPr>
              <a:t>participant </a:t>
            </a:r>
            <a:r>
              <a:rPr lang="en-US" sz="1000" dirty="0">
                <a:solidFill>
                  <a:srgbClr val="000000"/>
                </a:solidFill>
              </a:rPr>
              <a:t>from the 16-week </a:t>
            </a:r>
            <a:r>
              <a:rPr lang="en-US" sz="1000" dirty="0" smtClean="0">
                <a:solidFill>
                  <a:srgbClr val="000000"/>
                </a:solidFill>
              </a:rPr>
              <a:t>group </a:t>
            </a:r>
            <a:r>
              <a:rPr lang="en-US" sz="1000" dirty="0">
                <a:solidFill>
                  <a:srgbClr val="000000"/>
                </a:solidFill>
              </a:rPr>
              <a:t>who withdrew after receiving 3 doses of study </a:t>
            </a:r>
            <a:r>
              <a:rPr lang="en-US" sz="1000" dirty="0" smtClean="0">
                <a:solidFill>
                  <a:srgbClr val="000000"/>
                </a:solidFill>
              </a:rPr>
              <a:t>medication.</a:t>
            </a:r>
          </a:p>
        </p:txBody>
      </p:sp>
      <p:graphicFrame>
        <p:nvGraphicFramePr>
          <p:cNvPr id="39" name="Chart 38"/>
          <p:cNvGraphicFramePr>
            <a:graphicFrameLocks/>
          </p:cNvGraphicFramePr>
          <p:nvPr>
            <p:extLst>
              <p:ext uri="{D42A27DB-BD31-4B8C-83A1-F6EECF244321}">
                <p14:modId xmlns:p14="http://schemas.microsoft.com/office/powerpoint/2010/main" val="1526574150"/>
              </p:ext>
            </p:extLst>
          </p:nvPr>
        </p:nvGraphicFramePr>
        <p:xfrm>
          <a:off x="1692065" y="2497933"/>
          <a:ext cx="5967244" cy="2074067"/>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p:cNvSpPr txBox="1"/>
          <p:nvPr/>
        </p:nvSpPr>
        <p:spPr>
          <a:xfrm>
            <a:off x="974921" y="1662578"/>
            <a:ext cx="1273426" cy="338554"/>
          </a:xfrm>
          <a:prstGeom prst="rect">
            <a:avLst/>
          </a:prstGeom>
          <a:noFill/>
        </p:spPr>
        <p:txBody>
          <a:bodyPr wrap="none" rtlCol="0">
            <a:spAutoFit/>
          </a:bodyPr>
          <a:lstStyle/>
          <a:p>
            <a:r>
              <a:rPr lang="en-US" sz="1600" b="1" dirty="0" smtClean="0">
                <a:solidFill>
                  <a:srgbClr val="000000"/>
                </a:solidFill>
              </a:rPr>
              <a:t>PREVALENCE</a:t>
            </a:r>
            <a:endParaRPr lang="en-US" sz="1600" b="1" dirty="0">
              <a:solidFill>
                <a:srgbClr val="000000"/>
              </a:solidFill>
            </a:endParaRPr>
          </a:p>
        </p:txBody>
      </p:sp>
      <p:sp>
        <p:nvSpPr>
          <p:cNvPr id="68" name="TextBox 67"/>
          <p:cNvSpPr txBox="1"/>
          <p:nvPr/>
        </p:nvSpPr>
        <p:spPr>
          <a:xfrm>
            <a:off x="2722859" y="931045"/>
            <a:ext cx="2010345" cy="369328"/>
          </a:xfrm>
          <a:prstGeom prst="rect">
            <a:avLst/>
          </a:prstGeom>
          <a:noFill/>
        </p:spPr>
        <p:txBody>
          <a:bodyPr wrap="square" lIns="91426" tIns="45718" rIns="91426" bIns="45718" rtlCol="0">
            <a:spAutoFit/>
          </a:bodyPr>
          <a:lstStyle/>
          <a:p>
            <a:pPr algn="ctr" defTabSz="914241"/>
            <a:r>
              <a:rPr lang="en-US" b="1" dirty="0" smtClean="0">
                <a:solidFill>
                  <a:srgbClr val="21368B"/>
                </a:solidFill>
              </a:rPr>
              <a:t>16 Weeks + RBV</a:t>
            </a:r>
            <a:endParaRPr lang="en-US" b="1" dirty="0">
              <a:solidFill>
                <a:srgbClr val="21368B"/>
              </a:solidFill>
            </a:endParaRPr>
          </a:p>
        </p:txBody>
      </p:sp>
      <p:sp>
        <p:nvSpPr>
          <p:cNvPr id="59" name="TextBox 58"/>
          <p:cNvSpPr txBox="1"/>
          <p:nvPr/>
        </p:nvSpPr>
        <p:spPr>
          <a:xfrm>
            <a:off x="6428937" y="3447070"/>
            <a:ext cx="618026" cy="646331"/>
          </a:xfrm>
          <a:prstGeom prst="rect">
            <a:avLst/>
          </a:prstGeom>
          <a:noFill/>
        </p:spPr>
        <p:txBody>
          <a:bodyPr wrap="square" rtlCol="0">
            <a:spAutoFit/>
          </a:bodyPr>
          <a:lstStyle/>
          <a:p>
            <a:pPr algn="ctr"/>
            <a:r>
              <a:rPr lang="en-US" b="1" u="sng" dirty="0" smtClean="0">
                <a:solidFill>
                  <a:srgbClr val="000000"/>
                </a:solidFill>
              </a:rPr>
              <a:t>28</a:t>
            </a:r>
          </a:p>
          <a:p>
            <a:pPr algn="ctr"/>
            <a:r>
              <a:rPr lang="en-US" b="1" dirty="0" smtClean="0">
                <a:solidFill>
                  <a:srgbClr val="000000"/>
                </a:solidFill>
              </a:rPr>
              <a:t>28</a:t>
            </a:r>
            <a:endParaRPr lang="en-US" b="1" dirty="0">
              <a:solidFill>
                <a:srgbClr val="000000"/>
              </a:solidFill>
            </a:endParaRPr>
          </a:p>
        </p:txBody>
      </p:sp>
      <p:sp>
        <p:nvSpPr>
          <p:cNvPr id="60" name="TextBox 59"/>
          <p:cNvSpPr txBox="1"/>
          <p:nvPr/>
        </p:nvSpPr>
        <p:spPr>
          <a:xfrm>
            <a:off x="3169016" y="3456601"/>
            <a:ext cx="418704" cy="646331"/>
          </a:xfrm>
          <a:prstGeom prst="rect">
            <a:avLst/>
          </a:prstGeom>
          <a:noFill/>
        </p:spPr>
        <p:txBody>
          <a:bodyPr wrap="none" rtlCol="0">
            <a:spAutoFit/>
          </a:bodyPr>
          <a:lstStyle/>
          <a:p>
            <a:pPr algn="ctr"/>
            <a:r>
              <a:rPr lang="en-US" b="1" u="sng" dirty="0" smtClean="0">
                <a:solidFill>
                  <a:srgbClr val="FFFFFF"/>
                </a:solidFill>
              </a:rPr>
              <a:t>26</a:t>
            </a:r>
          </a:p>
          <a:p>
            <a:pPr algn="ctr"/>
            <a:r>
              <a:rPr lang="en-US" b="1" dirty="0" smtClean="0">
                <a:solidFill>
                  <a:srgbClr val="FFFFFF"/>
                </a:solidFill>
              </a:rPr>
              <a:t>26</a:t>
            </a:r>
            <a:endParaRPr lang="en-US" b="1" dirty="0">
              <a:solidFill>
                <a:srgbClr val="FFFFFF"/>
              </a:solidFill>
            </a:endParaRPr>
          </a:p>
        </p:txBody>
      </p:sp>
      <p:sp>
        <p:nvSpPr>
          <p:cNvPr id="63" name="TextBox 62"/>
          <p:cNvSpPr txBox="1"/>
          <p:nvPr/>
        </p:nvSpPr>
        <p:spPr>
          <a:xfrm>
            <a:off x="3848958" y="3456602"/>
            <a:ext cx="640198" cy="646331"/>
          </a:xfrm>
          <a:prstGeom prst="rect">
            <a:avLst/>
          </a:prstGeom>
          <a:noFill/>
        </p:spPr>
        <p:txBody>
          <a:bodyPr wrap="square" rtlCol="0">
            <a:spAutoFit/>
          </a:bodyPr>
          <a:lstStyle/>
          <a:p>
            <a:pPr algn="ctr"/>
            <a:r>
              <a:rPr lang="en-US" b="1" u="sng" dirty="0" smtClean="0">
                <a:solidFill>
                  <a:srgbClr val="000000"/>
                </a:solidFill>
              </a:rPr>
              <a:t>17</a:t>
            </a:r>
          </a:p>
          <a:p>
            <a:pPr algn="ctr"/>
            <a:r>
              <a:rPr lang="en-US" b="1" dirty="0" smtClean="0">
                <a:solidFill>
                  <a:srgbClr val="000000"/>
                </a:solidFill>
              </a:rPr>
              <a:t>17</a:t>
            </a:r>
            <a:endParaRPr lang="en-US" b="1" dirty="0">
              <a:solidFill>
                <a:srgbClr val="000000"/>
              </a:solidFill>
            </a:endParaRPr>
          </a:p>
        </p:txBody>
      </p:sp>
      <p:sp>
        <p:nvSpPr>
          <p:cNvPr id="64" name="TextBox 63"/>
          <p:cNvSpPr txBox="1"/>
          <p:nvPr/>
        </p:nvSpPr>
        <p:spPr>
          <a:xfrm>
            <a:off x="5686763" y="3447070"/>
            <a:ext cx="597684" cy="646331"/>
          </a:xfrm>
          <a:prstGeom prst="rect">
            <a:avLst/>
          </a:prstGeom>
          <a:noFill/>
        </p:spPr>
        <p:txBody>
          <a:bodyPr wrap="square" rtlCol="0">
            <a:spAutoFit/>
          </a:bodyPr>
          <a:lstStyle/>
          <a:p>
            <a:pPr algn="ctr"/>
            <a:r>
              <a:rPr lang="en-US" b="1" u="sng" dirty="0" smtClean="0">
                <a:solidFill>
                  <a:srgbClr val="FFFFFF"/>
                </a:solidFill>
              </a:rPr>
              <a:t>21</a:t>
            </a:r>
          </a:p>
          <a:p>
            <a:pPr algn="ctr"/>
            <a:r>
              <a:rPr lang="en-US" b="1" dirty="0" smtClean="0">
                <a:solidFill>
                  <a:srgbClr val="FFFFFF"/>
                </a:solidFill>
              </a:rPr>
              <a:t>21</a:t>
            </a:r>
            <a:endParaRPr lang="en-US" b="1" dirty="0">
              <a:solidFill>
                <a:srgbClr val="FFFFFF"/>
              </a:solidFill>
            </a:endParaRPr>
          </a:p>
        </p:txBody>
      </p:sp>
      <p:sp>
        <p:nvSpPr>
          <p:cNvPr id="69" name="TextBox 68"/>
          <p:cNvSpPr txBox="1"/>
          <p:nvPr/>
        </p:nvSpPr>
        <p:spPr>
          <a:xfrm>
            <a:off x="5273672" y="931045"/>
            <a:ext cx="1997695" cy="369328"/>
          </a:xfrm>
          <a:prstGeom prst="rect">
            <a:avLst/>
          </a:prstGeom>
          <a:noFill/>
        </p:spPr>
        <p:txBody>
          <a:bodyPr wrap="square" lIns="91426" tIns="45718" rIns="91426" bIns="45718" rtlCol="0">
            <a:spAutoFit/>
          </a:bodyPr>
          <a:lstStyle/>
          <a:p>
            <a:pPr algn="ctr" defTabSz="914241"/>
            <a:r>
              <a:rPr lang="en-US" b="1" dirty="0" smtClean="0">
                <a:solidFill>
                  <a:srgbClr val="21368B"/>
                </a:solidFill>
              </a:rPr>
              <a:t>24 Weeks</a:t>
            </a:r>
            <a:endParaRPr lang="en-US" b="1" dirty="0">
              <a:solidFill>
                <a:srgbClr val="21368B"/>
              </a:solidFill>
            </a:endParaRPr>
          </a:p>
        </p:txBody>
      </p:sp>
    </p:spTree>
    <p:extLst>
      <p:ext uri="{BB962C8B-B14F-4D97-AF65-F5344CB8AC3E}">
        <p14:creationId xmlns:p14="http://schemas.microsoft.com/office/powerpoint/2010/main" val="2406355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60079239"/>
              </p:ext>
            </p:extLst>
          </p:nvPr>
        </p:nvGraphicFramePr>
        <p:xfrm>
          <a:off x="533400" y="445029"/>
          <a:ext cx="7924800" cy="3913611"/>
        </p:xfrm>
        <a:graphic>
          <a:graphicData uri="http://schemas.openxmlformats.org/drawingml/2006/table">
            <a:tbl>
              <a:tblPr firstRow="1" bandRow="1">
                <a:tableStyleId>{5940675A-B579-460E-94D1-54222C63F5DA}</a:tableStyleId>
              </a:tblPr>
              <a:tblGrid>
                <a:gridCol w="3505200">
                  <a:extLst>
                    <a:ext uri="{9D8B030D-6E8A-4147-A177-3AD203B41FA5}">
                      <a16:colId xmlns="" xmlns:a16="http://schemas.microsoft.com/office/drawing/2014/main" val="20000"/>
                    </a:ext>
                  </a:extLst>
                </a:gridCol>
                <a:gridCol w="1384570">
                  <a:extLst>
                    <a:ext uri="{9D8B030D-6E8A-4147-A177-3AD203B41FA5}">
                      <a16:colId xmlns="" xmlns:a16="http://schemas.microsoft.com/office/drawing/2014/main" val="20001"/>
                    </a:ext>
                  </a:extLst>
                </a:gridCol>
                <a:gridCol w="181583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5"/>
                    </a:ext>
                  </a:extLst>
                </a:gridCol>
              </a:tblGrid>
              <a:tr h="297921">
                <a:tc>
                  <a:txBody>
                    <a:bodyPr/>
                    <a:lstStyle/>
                    <a:p>
                      <a:pPr marL="0" marR="0" algn="ctr">
                        <a:lnSpc>
                          <a:spcPts val="1000"/>
                        </a:lnSpc>
                        <a:spcBef>
                          <a:spcPts val="0"/>
                        </a:spcBef>
                        <a:spcAft>
                          <a:spcPts val="0"/>
                        </a:spcAft>
                      </a:pPr>
                      <a:r>
                        <a:rPr lang="en-US" sz="2800" b="1" dirty="0" smtClean="0">
                          <a:solidFill>
                            <a:schemeClr val="tx1"/>
                          </a:solidFill>
                          <a:effectLst/>
                          <a:latin typeface="+mn-lt"/>
                          <a:ea typeface="Times New Roman"/>
                          <a:cs typeface="Arial" panose="020B0604020202020204" pitchFamily="34" charset="0"/>
                        </a:rPr>
                        <a:t>Tolerability</a:t>
                      </a:r>
                      <a:endParaRPr lang="en-US" sz="2800" b="1" dirty="0">
                        <a:solidFill>
                          <a:schemeClr val="tx1"/>
                        </a:solidFill>
                        <a:effectLst/>
                        <a:latin typeface="+mn-lt"/>
                        <a:ea typeface="Times New Roman"/>
                        <a:cs typeface="Arial" panose="020B0604020202020204" pitchFamily="34" charset="0"/>
                      </a:endParaRPr>
                    </a:p>
                  </a:txBody>
                  <a:tcPr marL="68580" marR="68580" marT="7144" marB="0" anchor="b">
                    <a:lnB w="12700" cap="flat" cmpd="sng" algn="ctr">
                      <a:solidFill>
                        <a:schemeClr val="tx1"/>
                      </a:solidFill>
                      <a:prstDash val="solid"/>
                      <a:round/>
                      <a:headEnd type="none" w="med" len="med"/>
                      <a:tailEnd type="none" w="med" len="med"/>
                    </a:lnB>
                    <a:solidFill>
                      <a:schemeClr val="bg1"/>
                    </a:solidFill>
                  </a:tcPr>
                </a:tc>
                <a:tc>
                  <a:txBody>
                    <a:bodyPr/>
                    <a:lstStyle/>
                    <a:p>
                      <a:pPr marL="0" marR="0" lvl="0" indent="-173037" algn="ctr" defTabSz="914400" rtl="0" eaLnBrk="1" fontAlgn="auto" latinLnBrk="0" hangingPunct="1">
                        <a:lnSpc>
                          <a:spcPts val="1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16 Weeks </a:t>
                      </a:r>
                      <a:r>
                        <a:rPr kumimoji="0" lang="en-US" sz="14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 RBV, n=44</a:t>
                      </a:r>
                      <a:endParaRPr kumimoji="0" lang="en-US" sz="14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T="34290" marB="3429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ctr" defTabSz="914400" rtl="0" eaLnBrk="1" fontAlgn="auto" latinLnBrk="0" hangingPunct="1">
                        <a:lnSpc>
                          <a:spcPts val="1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24 Weeks Without </a:t>
                      </a:r>
                      <a:r>
                        <a:rPr kumimoji="0" lang="en-US" sz="14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RBV, n=49</a:t>
                      </a:r>
                      <a:endParaRPr lang="en-US" sz="1400" b="1" dirty="0">
                        <a:solidFill>
                          <a:srgbClr val="000000"/>
                        </a:solidFill>
                        <a:latin typeface="+mn-lt"/>
                        <a:cs typeface="Arial" panose="020B0604020202020204" pitchFamily="34" charset="0"/>
                      </a:endParaRPr>
                    </a:p>
                  </a:txBody>
                  <a:tcPr marT="34290" marB="3429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Bef>
                          <a:spcPts val="0"/>
                        </a:spcBef>
                      </a:pPr>
                      <a:r>
                        <a:rPr lang="en-US" sz="1400" b="1" dirty="0">
                          <a:solidFill>
                            <a:srgbClr val="000000"/>
                          </a:solidFill>
                          <a:latin typeface="+mn-lt"/>
                          <a:cs typeface="Arial" panose="020B0604020202020204" pitchFamily="34" charset="0"/>
                        </a:rPr>
                        <a:t>Overall GT1 </a:t>
                      </a:r>
                    </a:p>
                    <a:p>
                      <a:pPr algn="ctr">
                        <a:lnSpc>
                          <a:spcPts val="1000"/>
                        </a:lnSpc>
                        <a:spcBef>
                          <a:spcPts val="0"/>
                        </a:spcBef>
                      </a:pPr>
                      <a:r>
                        <a:rPr lang="en-US" sz="1400" b="1" dirty="0" smtClean="0">
                          <a:solidFill>
                            <a:srgbClr val="000000"/>
                          </a:solidFill>
                          <a:latin typeface="+mn-lt"/>
                          <a:cs typeface="Arial" panose="020B0604020202020204" pitchFamily="34" charset="0"/>
                        </a:rPr>
                        <a:t>N=93</a:t>
                      </a:r>
                      <a:endParaRPr lang="en-US" sz="1400" b="1" dirty="0">
                        <a:solidFill>
                          <a:srgbClr val="000000"/>
                        </a:solidFill>
                        <a:latin typeface="+mn-lt"/>
                        <a:cs typeface="Arial" panose="020B0604020202020204" pitchFamily="34" charset="0"/>
                      </a:endParaRPr>
                    </a:p>
                  </a:txBody>
                  <a:tcPr marT="34290" marB="3429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28600">
                <a:tc>
                  <a:txBody>
                    <a:bodyPr/>
                    <a:lstStyle/>
                    <a:p>
                      <a:pPr>
                        <a:lnSpc>
                          <a:spcPts val="1000"/>
                        </a:lnSpc>
                      </a:pPr>
                      <a:r>
                        <a:rPr lang="en-US" sz="1400" dirty="0">
                          <a:solidFill>
                            <a:srgbClr val="000000"/>
                          </a:solidFill>
                          <a:latin typeface="+mn-lt"/>
                        </a:rPr>
                        <a:t>One or more AEs, n (%) </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40 (91)</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39 (80)</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79 (85)</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58906">
                <a:tc>
                  <a:txBody>
                    <a:bodyPr/>
                    <a:lstStyle/>
                    <a:p>
                      <a:pPr>
                        <a:lnSpc>
                          <a:spcPts val="1000"/>
                        </a:lnSpc>
                      </a:pPr>
                      <a:r>
                        <a:rPr lang="en-US" sz="1400" dirty="0">
                          <a:solidFill>
                            <a:srgbClr val="000000"/>
                          </a:solidFill>
                          <a:latin typeface="+mn-lt"/>
                        </a:rPr>
                        <a:t>Drug-related AE, n (%) </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32 (73)</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23 (47)</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55 (59)</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28600">
                <a:tc>
                  <a:txBody>
                    <a:bodyPr/>
                    <a:lstStyle/>
                    <a:p>
                      <a:pPr>
                        <a:lnSpc>
                          <a:spcPts val="1000"/>
                        </a:lnSpc>
                      </a:pPr>
                      <a:r>
                        <a:rPr lang="en-US" sz="1400" dirty="0">
                          <a:solidFill>
                            <a:srgbClr val="000000"/>
                          </a:solidFill>
                          <a:latin typeface="+mn-lt"/>
                        </a:rPr>
                        <a:t>Serious AE, n (%) </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1 (2)</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4 (8)</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5 (5)*</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28600">
                <a:tc>
                  <a:txBody>
                    <a:bodyPr/>
                    <a:lstStyle/>
                    <a:p>
                      <a:pPr>
                        <a:lnSpc>
                          <a:spcPts val="1000"/>
                        </a:lnSpc>
                      </a:pPr>
                      <a:r>
                        <a:rPr lang="en-US" sz="1400" dirty="0">
                          <a:solidFill>
                            <a:srgbClr val="000000"/>
                          </a:solidFill>
                          <a:latin typeface="+mn-lt"/>
                        </a:rPr>
                        <a:t>Drug-related serious AE, n (%) </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28600">
                <a:tc>
                  <a:txBody>
                    <a:bodyPr/>
                    <a:lstStyle/>
                    <a:p>
                      <a:pPr>
                        <a:lnSpc>
                          <a:spcPts val="1000"/>
                        </a:lnSpc>
                      </a:pPr>
                      <a:r>
                        <a:rPr lang="en-US" sz="1400" dirty="0">
                          <a:solidFill>
                            <a:srgbClr val="000000"/>
                          </a:solidFill>
                          <a:latin typeface="+mn-lt"/>
                        </a:rPr>
                        <a:t>Death, n (%) </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28600">
                <a:tc>
                  <a:txBody>
                    <a:bodyPr/>
                    <a:lstStyle/>
                    <a:p>
                      <a:pPr>
                        <a:lnSpc>
                          <a:spcPts val="1000"/>
                        </a:lnSpc>
                      </a:pPr>
                      <a:r>
                        <a:rPr lang="en-US" sz="1400" dirty="0">
                          <a:solidFill>
                            <a:srgbClr val="000000"/>
                          </a:solidFill>
                          <a:latin typeface="+mn-lt"/>
                        </a:rPr>
                        <a:t>Discontinuation due to AE, n (%) </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28600">
                <a:tc>
                  <a:txBody>
                    <a:bodyPr/>
                    <a:lstStyle/>
                    <a:p>
                      <a:pPr>
                        <a:lnSpc>
                          <a:spcPts val="1000"/>
                        </a:lnSpc>
                      </a:pPr>
                      <a:r>
                        <a:rPr lang="en-US" sz="1400" dirty="0">
                          <a:solidFill>
                            <a:srgbClr val="000000"/>
                          </a:solidFill>
                          <a:latin typeface="+mn-lt"/>
                        </a:rPr>
                        <a:t>Hemoglobin &lt;10 g/dL, n (%) </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4 (9)</a:t>
                      </a:r>
                      <a:endParaRPr lang="en-US"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0 (0)</a:t>
                      </a:r>
                      <a:endParaRPr lang="en-US"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4 (4)</a:t>
                      </a:r>
                      <a:endParaRPr lang="en-US"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228600">
                <a:tc>
                  <a:txBody>
                    <a:bodyPr/>
                    <a:lstStyle/>
                    <a:p>
                      <a:pPr>
                        <a:lnSpc>
                          <a:spcPts val="1000"/>
                        </a:lnSpc>
                      </a:pPr>
                      <a:r>
                        <a:rPr lang="en-US" sz="1400" dirty="0">
                          <a:solidFill>
                            <a:srgbClr val="000000"/>
                          </a:solidFill>
                          <a:latin typeface="+mn-lt"/>
                        </a:rPr>
                        <a:t>Direct bilirubin &gt;5× baseline, n (%) </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28600">
                <a:tc>
                  <a:txBody>
                    <a:bodyPr/>
                    <a:lstStyle/>
                    <a:p>
                      <a:pPr>
                        <a:lnSpc>
                          <a:spcPts val="1000"/>
                        </a:lnSpc>
                      </a:pPr>
                      <a:r>
                        <a:rPr lang="en-US" sz="1400" dirty="0">
                          <a:solidFill>
                            <a:srgbClr val="000000"/>
                          </a:solidFill>
                          <a:latin typeface="+mn-lt"/>
                        </a:rPr>
                        <a:t>Late ALT/AST &gt;5× ULN, n (%) </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0 (0)</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0 (0)</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0 (0)</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28600">
                <a:tc>
                  <a:txBody>
                    <a:bodyPr/>
                    <a:lstStyle/>
                    <a:p>
                      <a:pPr>
                        <a:lnSpc>
                          <a:spcPts val="1000"/>
                        </a:lnSpc>
                      </a:pPr>
                      <a:r>
                        <a:rPr lang="en-US" sz="1400" dirty="0">
                          <a:solidFill>
                            <a:srgbClr val="000000"/>
                          </a:solidFill>
                          <a:latin typeface="+mn-lt"/>
                        </a:rPr>
                        <a:t>Creatinine grade </a:t>
                      </a:r>
                      <a:r>
                        <a:rPr lang="en-US" sz="1400" dirty="0" smtClean="0">
                          <a:solidFill>
                            <a:srgbClr val="000000"/>
                          </a:solidFill>
                          <a:latin typeface="+mn-lt"/>
                        </a:rPr>
                        <a:t>2 </a:t>
                      </a:r>
                      <a:r>
                        <a:rPr lang="en-US" sz="1400" dirty="0">
                          <a:solidFill>
                            <a:srgbClr val="000000"/>
                          </a:solidFill>
                          <a:latin typeface="+mn-lt"/>
                        </a:rPr>
                        <a:t>(</a:t>
                      </a:r>
                      <a:r>
                        <a:rPr lang="en-US" sz="1400" dirty="0" smtClean="0">
                          <a:solidFill>
                            <a:srgbClr val="000000"/>
                          </a:solidFill>
                          <a:latin typeface="+mn-lt"/>
                        </a:rPr>
                        <a:t>1.4-1.8× </a:t>
                      </a:r>
                      <a:r>
                        <a:rPr lang="en-US" sz="1400" dirty="0">
                          <a:solidFill>
                            <a:srgbClr val="000000"/>
                          </a:solidFill>
                          <a:latin typeface="+mn-lt"/>
                        </a:rPr>
                        <a:t>ULN), n (%) </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cs typeface="Arial" panose="020B0604020202020204" pitchFamily="34" charset="0"/>
                        </a:rPr>
                        <a:t>0 (0)</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1 (2)</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NZ" sz="1400" dirty="0" smtClean="0">
                          <a:solidFill>
                            <a:srgbClr val="000000"/>
                          </a:solidFill>
                          <a:latin typeface="+mn-lt"/>
                          <a:cs typeface="Arial" panose="020B0604020202020204" pitchFamily="34" charset="0"/>
                        </a:rPr>
                        <a:t>1 (1)</a:t>
                      </a:r>
                      <a:endParaRPr lang="en-NZ" sz="1400" dirty="0">
                        <a:solidFill>
                          <a:srgbClr val="00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165126">
                <a:tc>
                  <a:txBody>
                    <a:bodyPr/>
                    <a:lstStyle/>
                    <a:p>
                      <a:pPr>
                        <a:lnSpc>
                          <a:spcPts val="1000"/>
                        </a:lnSpc>
                      </a:pPr>
                      <a:r>
                        <a:rPr lang="en-US" sz="1400" dirty="0">
                          <a:solidFill>
                            <a:srgbClr val="000000"/>
                          </a:solidFill>
                          <a:latin typeface="+mn-lt"/>
                        </a:rPr>
                        <a:t>Most common AEs (&gt;10%), n </a:t>
                      </a:r>
                      <a:r>
                        <a:rPr lang="en-US" sz="1400" dirty="0" smtClean="0">
                          <a:solidFill>
                            <a:srgbClr val="000000"/>
                          </a:solidFill>
                          <a:latin typeface="+mn-lt"/>
                        </a:rPr>
                        <a:t>(%)</a:t>
                      </a:r>
                      <a:endParaRPr lang="en-US" sz="1400" dirty="0">
                        <a:solidFill>
                          <a:srgbClr val="000000"/>
                        </a:solidFill>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215829">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rPr>
                        <a:t>Fatigue</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21 (48)</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12 (24)</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33 (35)</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15829">
                <a:tc>
                  <a:txBody>
                    <a:bodyPr/>
                    <a:lstStyle/>
                    <a:p>
                      <a:pPr marL="0" marR="0" indent="0" algn="l" defTabSz="914400" rtl="0" eaLnBrk="1" fontAlgn="auto" latinLnBrk="0" hangingPunct="1">
                        <a:lnSpc>
                          <a:spcPts val="1000"/>
                        </a:lnSpc>
                        <a:spcBef>
                          <a:spcPts val="0"/>
                        </a:spcBef>
                        <a:spcAft>
                          <a:spcPts val="0"/>
                        </a:spcAft>
                        <a:buClrTx/>
                        <a:buSzTx/>
                        <a:buFontTx/>
                        <a:buNone/>
                        <a:tabLst/>
                        <a:defRPr/>
                      </a:pPr>
                      <a:r>
                        <a:rPr lang="en-US" sz="1400" dirty="0" smtClean="0">
                          <a:solidFill>
                            <a:srgbClr val="000000"/>
                          </a:solidFill>
                          <a:latin typeface="+mn-lt"/>
                        </a:rPr>
                        <a:t>Headache </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6 (14)</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6</a:t>
                      </a:r>
                      <a:r>
                        <a:rPr lang="en-US" sz="1400" baseline="0" dirty="0" smtClean="0">
                          <a:solidFill>
                            <a:srgbClr val="000000"/>
                          </a:solidFill>
                          <a:latin typeface="+mn-lt"/>
                          <a:cs typeface="Arial" panose="020B0604020202020204" pitchFamily="34" charset="0"/>
                        </a:rPr>
                        <a:t> (12)</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12 (13)</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15829">
                <a:tc>
                  <a:txBody>
                    <a:bodyPr/>
                    <a:lstStyle/>
                    <a:p>
                      <a:pPr>
                        <a:lnSpc>
                          <a:spcPts val="1000"/>
                        </a:lnSpc>
                      </a:pPr>
                      <a:r>
                        <a:rPr lang="en-US" sz="1400" dirty="0" smtClean="0">
                          <a:solidFill>
                            <a:srgbClr val="000000"/>
                          </a:solidFill>
                          <a:latin typeface="+mn-lt"/>
                        </a:rPr>
                        <a:t>Diarrhea</a:t>
                      </a:r>
                      <a:endParaRPr lang="en-US" sz="1400" dirty="0">
                        <a:solidFill>
                          <a:srgbClr val="000000"/>
                        </a:solidFill>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3 (7)</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5 (10)</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8 (9)</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15829">
                <a:tc>
                  <a:txBody>
                    <a:bodyPr/>
                    <a:lstStyle/>
                    <a:p>
                      <a:pPr>
                        <a:lnSpc>
                          <a:spcPts val="1000"/>
                        </a:lnSpc>
                      </a:pPr>
                      <a:r>
                        <a:rPr lang="en-US" sz="1400" dirty="0" smtClean="0">
                          <a:solidFill>
                            <a:srgbClr val="000000"/>
                          </a:solidFill>
                          <a:latin typeface="+mn-lt"/>
                        </a:rPr>
                        <a:t>Pruritus</a:t>
                      </a:r>
                      <a:endParaRPr lang="en-US" sz="1400" dirty="0">
                        <a:solidFill>
                          <a:srgbClr val="000000"/>
                        </a:solidFill>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5 (11)</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0 (0)</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5 (5)</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15829">
                <a:tc>
                  <a:txBody>
                    <a:bodyPr/>
                    <a:lstStyle/>
                    <a:p>
                      <a:pPr>
                        <a:lnSpc>
                          <a:spcPts val="1000"/>
                        </a:lnSpc>
                      </a:pPr>
                      <a:r>
                        <a:rPr lang="en-US" sz="1400" dirty="0" smtClean="0">
                          <a:solidFill>
                            <a:srgbClr val="000000"/>
                          </a:solidFill>
                          <a:latin typeface="+mn-lt"/>
                        </a:rPr>
                        <a:t>Rash</a:t>
                      </a:r>
                      <a:endParaRPr lang="en-US" sz="1400" dirty="0">
                        <a:solidFill>
                          <a:srgbClr val="000000"/>
                        </a:solidFill>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6 (14)</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2 (4)</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pPr>
                      <a:r>
                        <a:rPr lang="en-US" sz="1400" dirty="0" smtClean="0">
                          <a:solidFill>
                            <a:srgbClr val="000000"/>
                          </a:solidFill>
                          <a:latin typeface="+mn-lt"/>
                          <a:cs typeface="Arial" panose="020B0604020202020204" pitchFamily="34" charset="0"/>
                        </a:rPr>
                        <a:t>8 (9)</a:t>
                      </a:r>
                      <a:endParaRPr lang="en-US" sz="14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152400" y="4503063"/>
            <a:ext cx="7696200" cy="430887"/>
          </a:xfrm>
          <a:prstGeom prst="rect">
            <a:avLst/>
          </a:prstGeom>
          <a:noFill/>
        </p:spPr>
        <p:txBody>
          <a:bodyPr wrap="square" rtlCol="0">
            <a:spAutoFit/>
          </a:bodyPr>
          <a:lstStyle/>
          <a:p>
            <a:r>
              <a:rPr lang="en-US" sz="1100" dirty="0" smtClean="0">
                <a:solidFill>
                  <a:srgbClr val="000000"/>
                </a:solidFill>
              </a:rPr>
              <a:t>*SAEs all </a:t>
            </a:r>
            <a:r>
              <a:rPr lang="en-US" sz="1100" dirty="0">
                <a:solidFill>
                  <a:srgbClr val="000000"/>
                </a:solidFill>
              </a:rPr>
              <a:t>determined by the investigator to be “not drug related</a:t>
            </a:r>
            <a:r>
              <a:rPr lang="en-US" sz="1100" dirty="0" smtClean="0">
                <a:solidFill>
                  <a:srgbClr val="000000"/>
                </a:solidFill>
              </a:rPr>
              <a:t>”: hospitalization </a:t>
            </a:r>
            <a:r>
              <a:rPr lang="en-US" sz="1100" dirty="0">
                <a:solidFill>
                  <a:srgbClr val="000000"/>
                </a:solidFill>
              </a:rPr>
              <a:t>for cervical spine disc </a:t>
            </a:r>
            <a:r>
              <a:rPr lang="en-US" sz="1100" dirty="0" smtClean="0">
                <a:solidFill>
                  <a:srgbClr val="000000"/>
                </a:solidFill>
              </a:rPr>
              <a:t>herniation; hospitalization </a:t>
            </a:r>
            <a:r>
              <a:rPr lang="en-US" sz="1100" dirty="0">
                <a:solidFill>
                  <a:srgbClr val="000000"/>
                </a:solidFill>
              </a:rPr>
              <a:t>for chest </a:t>
            </a:r>
            <a:r>
              <a:rPr lang="en-US" sz="1100" dirty="0" smtClean="0">
                <a:solidFill>
                  <a:srgbClr val="000000"/>
                </a:solidFill>
              </a:rPr>
              <a:t>pain; hospitalization </a:t>
            </a:r>
            <a:r>
              <a:rPr lang="en-US" sz="1100" dirty="0">
                <a:solidFill>
                  <a:srgbClr val="000000"/>
                </a:solidFill>
              </a:rPr>
              <a:t>for </a:t>
            </a:r>
            <a:r>
              <a:rPr lang="en-US" sz="1100" dirty="0" smtClean="0">
                <a:solidFill>
                  <a:srgbClr val="000000"/>
                </a:solidFill>
              </a:rPr>
              <a:t>dizziness; pancreatitis </a:t>
            </a:r>
            <a:r>
              <a:rPr lang="en-US" sz="1100" dirty="0">
                <a:solidFill>
                  <a:srgbClr val="000000"/>
                </a:solidFill>
              </a:rPr>
              <a:t>without </a:t>
            </a:r>
            <a:r>
              <a:rPr lang="en-US" sz="1100" dirty="0" smtClean="0">
                <a:solidFill>
                  <a:srgbClr val="000000"/>
                </a:solidFill>
              </a:rPr>
              <a:t>hospitalization; hospitalization </a:t>
            </a:r>
            <a:r>
              <a:rPr lang="en-US" sz="1100" dirty="0">
                <a:solidFill>
                  <a:srgbClr val="000000"/>
                </a:solidFill>
              </a:rPr>
              <a:t>for shoulder cyst </a:t>
            </a:r>
            <a:r>
              <a:rPr lang="en-US" sz="1100" dirty="0" smtClean="0">
                <a:solidFill>
                  <a:srgbClr val="000000"/>
                </a:solidFill>
              </a:rPr>
              <a:t>surgery.</a:t>
            </a:r>
            <a:endParaRPr lang="en-US" sz="1100" dirty="0">
              <a:solidFill>
                <a:srgbClr val="000000"/>
              </a:solidFill>
            </a:endParaRPr>
          </a:p>
        </p:txBody>
      </p:sp>
    </p:spTree>
    <p:extLst>
      <p:ext uri="{BB962C8B-B14F-4D97-AF65-F5344CB8AC3E}">
        <p14:creationId xmlns:p14="http://schemas.microsoft.com/office/powerpoint/2010/main" val="3877084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5750"/>
            <a:ext cx="8229600" cy="517678"/>
          </a:xfrm>
        </p:spPr>
        <p:txBody>
          <a:bodyPr>
            <a:normAutofit fontScale="90000"/>
          </a:bodyPr>
          <a:lstStyle/>
          <a:p>
            <a:r>
              <a:rPr lang="en-US" dirty="0" smtClean="0"/>
              <a:t>Summary</a:t>
            </a:r>
            <a:endParaRPr lang="en-US" dirty="0"/>
          </a:p>
        </p:txBody>
      </p:sp>
      <p:sp>
        <p:nvSpPr>
          <p:cNvPr id="4" name="Content Placeholder 3"/>
          <p:cNvSpPr>
            <a:spLocks noGrp="1"/>
          </p:cNvSpPr>
          <p:nvPr>
            <p:ph idx="1"/>
          </p:nvPr>
        </p:nvSpPr>
        <p:spPr>
          <a:xfrm>
            <a:off x="457200" y="857250"/>
            <a:ext cx="8229600" cy="3943350"/>
          </a:xfrm>
        </p:spPr>
        <p:txBody>
          <a:bodyPr>
            <a:noAutofit/>
          </a:bodyPr>
          <a:lstStyle/>
          <a:p>
            <a:r>
              <a:rPr lang="en-US" sz="2000" dirty="0" smtClean="0"/>
              <a:t>Grazoprevir (GZR)/ruzasvir (RZR)/uprifosbuvir (UPR) ± ribavirin (RBV) was highly effective </a:t>
            </a:r>
            <a:r>
              <a:rPr lang="en-US" sz="2000" dirty="0"/>
              <a:t>in </a:t>
            </a:r>
            <a:r>
              <a:rPr lang="en-US" sz="2000" dirty="0" smtClean="0"/>
              <a:t>GT1 participants </a:t>
            </a:r>
            <a:r>
              <a:rPr lang="en-US" sz="2000" dirty="0"/>
              <a:t>who previously failed </a:t>
            </a:r>
            <a:r>
              <a:rPr lang="en-US" sz="2000" dirty="0" smtClean="0"/>
              <a:t>an NS5A inhibitor-containing </a:t>
            </a:r>
            <a:r>
              <a:rPr lang="en-US" sz="2000" dirty="0"/>
              <a:t>direct-acting antiviral </a:t>
            </a:r>
            <a:r>
              <a:rPr lang="en-US" sz="2000" dirty="0" smtClean="0"/>
              <a:t>regimen</a:t>
            </a:r>
          </a:p>
          <a:p>
            <a:pPr lvl="1"/>
            <a:r>
              <a:rPr lang="en-US" sz="2000" dirty="0" smtClean="0"/>
              <a:t>Cirrhosis had no impact on efficacy</a:t>
            </a:r>
            <a:endParaRPr lang="en-US" sz="2000" dirty="0"/>
          </a:p>
          <a:p>
            <a:r>
              <a:rPr lang="en-US" sz="2000" dirty="0" smtClean="0"/>
              <a:t>16 weeks </a:t>
            </a:r>
            <a:r>
              <a:rPr lang="en-US" sz="2000" dirty="0"/>
              <a:t>of GZR/RZR/UPR + RBV resulted </a:t>
            </a:r>
            <a:r>
              <a:rPr lang="en-US" sz="2000" dirty="0" smtClean="0"/>
              <a:t>in SVR12 rate of 98% (43/44).</a:t>
            </a:r>
          </a:p>
          <a:p>
            <a:pPr lvl="1"/>
            <a:r>
              <a:rPr lang="en-US" sz="2000" dirty="0"/>
              <a:t>One </a:t>
            </a:r>
            <a:r>
              <a:rPr lang="en-US" sz="2000" dirty="0" smtClean="0"/>
              <a:t>participant </a:t>
            </a:r>
            <a:r>
              <a:rPr lang="en-US" sz="2000" dirty="0"/>
              <a:t>withdrew from the study after receiving 3 </a:t>
            </a:r>
            <a:r>
              <a:rPr lang="en-US" sz="2000" dirty="0" smtClean="0"/>
              <a:t>doses of study medication</a:t>
            </a:r>
            <a:endParaRPr lang="en-US" sz="2000" dirty="0"/>
          </a:p>
          <a:p>
            <a:r>
              <a:rPr lang="en-US" sz="2000" dirty="0"/>
              <a:t>24 weeks of GZR/RZR/UPR </a:t>
            </a:r>
            <a:r>
              <a:rPr lang="en-US" sz="2000" dirty="0" smtClean="0"/>
              <a:t>alone resulted in SVR12 rate of 100% (49/49)</a:t>
            </a:r>
          </a:p>
          <a:p>
            <a:r>
              <a:rPr lang="en-US" sz="2000" dirty="0"/>
              <a:t>High efficacy was observed despite a high prevalence of baseline NS3 and NS5A </a:t>
            </a:r>
            <a:r>
              <a:rPr lang="en-US" sz="2000" dirty="0" smtClean="0"/>
              <a:t>RASs </a:t>
            </a:r>
            <a:r>
              <a:rPr lang="en-US" sz="2000" dirty="0"/>
              <a:t>in this </a:t>
            </a:r>
            <a:r>
              <a:rPr lang="en-US" sz="2000" dirty="0" smtClean="0"/>
              <a:t>population</a:t>
            </a:r>
            <a:endParaRPr lang="en-US" sz="2000" dirty="0"/>
          </a:p>
          <a:p>
            <a:r>
              <a:rPr lang="en-US" sz="2000" dirty="0" smtClean="0"/>
              <a:t>Treatment was generally safe and well tolerated</a:t>
            </a:r>
            <a:endParaRPr lang="en-US" sz="2000" dirty="0"/>
          </a:p>
          <a:p>
            <a:endParaRPr lang="en-US" sz="2000" dirty="0"/>
          </a:p>
          <a:p>
            <a:endParaRPr lang="en-US" sz="2000" dirty="0"/>
          </a:p>
        </p:txBody>
      </p:sp>
    </p:spTree>
    <p:extLst>
      <p:ext uri="{BB962C8B-B14F-4D97-AF65-F5344CB8AC3E}">
        <p14:creationId xmlns:p14="http://schemas.microsoft.com/office/powerpoint/2010/main" val="3183337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sz="2400" dirty="0"/>
              <a:t>The regimens of </a:t>
            </a:r>
            <a:r>
              <a:rPr lang="en-US" sz="2400" dirty="0" smtClean="0"/>
              <a:t>24 weeks of GZR/RZR/UPR or 16 weeks </a:t>
            </a:r>
            <a:r>
              <a:rPr lang="en-US" sz="2400" dirty="0"/>
              <a:t>of GZR/RZR/UPR + RBV are </a:t>
            </a:r>
            <a:r>
              <a:rPr lang="en-US" sz="2400" dirty="0" smtClean="0"/>
              <a:t>promising </a:t>
            </a:r>
            <a:r>
              <a:rPr lang="en-US" sz="2400" dirty="0"/>
              <a:t>treatment </a:t>
            </a:r>
            <a:r>
              <a:rPr lang="en-US" sz="2400" dirty="0" smtClean="0"/>
              <a:t>options </a:t>
            </a:r>
            <a:r>
              <a:rPr lang="en-US" sz="2400" dirty="0"/>
              <a:t>for </a:t>
            </a:r>
            <a:r>
              <a:rPr lang="en-US" sz="2400" dirty="0" smtClean="0"/>
              <a:t>individuals who failed previous treatment with NS5A inhibitors</a:t>
            </a:r>
          </a:p>
          <a:p>
            <a:r>
              <a:rPr lang="en-US" sz="2400" dirty="0" smtClean="0"/>
              <a:t>These </a:t>
            </a:r>
            <a:r>
              <a:rPr lang="en-US" sz="2400" dirty="0"/>
              <a:t>data </a:t>
            </a:r>
            <a:r>
              <a:rPr lang="en-US" sz="2400" dirty="0" smtClean="0"/>
              <a:t>support further development of this regimen in DAA treatment-experienced individuals</a:t>
            </a:r>
            <a:endParaRPr lang="en-US" sz="2400" dirty="0"/>
          </a:p>
          <a:p>
            <a:endParaRPr lang="en-US" sz="2400" dirty="0"/>
          </a:p>
        </p:txBody>
      </p:sp>
    </p:spTree>
    <p:extLst>
      <p:ext uri="{BB962C8B-B14F-4D97-AF65-F5344CB8AC3E}">
        <p14:creationId xmlns:p14="http://schemas.microsoft.com/office/powerpoint/2010/main" val="3249490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ups</a:t>
            </a:r>
          </a:p>
        </p:txBody>
      </p:sp>
    </p:spTree>
    <p:extLst>
      <p:ext uri="{BB962C8B-B14F-4D97-AF65-F5344CB8AC3E}">
        <p14:creationId xmlns:p14="http://schemas.microsoft.com/office/powerpoint/2010/main" val="3183337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858635856"/>
              </p:ext>
            </p:extLst>
          </p:nvPr>
        </p:nvGraphicFramePr>
        <p:xfrm>
          <a:off x="733530" y="1187372"/>
          <a:ext cx="7455877" cy="29917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24200" y="349180"/>
            <a:ext cx="5334000" cy="796332"/>
          </a:xfrm>
        </p:spPr>
        <p:txBody>
          <a:bodyPr>
            <a:normAutofit fontScale="90000"/>
          </a:bodyPr>
          <a:lstStyle/>
          <a:p>
            <a:r>
              <a:rPr lang="en-US" dirty="0" smtClean="0"/>
              <a:t>Efficacy (Full Analysis Set; </a:t>
            </a:r>
            <a:br>
              <a:rPr lang="en-US" dirty="0" smtClean="0"/>
            </a:br>
            <a:r>
              <a:rPr lang="en-US" dirty="0" smtClean="0"/>
              <a:t>	Modified Full Analysis Set*)</a:t>
            </a:r>
            <a:endParaRPr lang="en-US" dirty="0"/>
          </a:p>
        </p:txBody>
      </p:sp>
      <p:sp>
        <p:nvSpPr>
          <p:cNvPr id="6" name="TextBox 5"/>
          <p:cNvSpPr txBox="1"/>
          <p:nvPr/>
        </p:nvSpPr>
        <p:spPr>
          <a:xfrm>
            <a:off x="2492806" y="3028950"/>
            <a:ext cx="741926" cy="646331"/>
          </a:xfrm>
          <a:prstGeom prst="rect">
            <a:avLst/>
          </a:prstGeom>
          <a:noFill/>
        </p:spPr>
        <p:txBody>
          <a:bodyPr wrap="square" rtlCol="0">
            <a:spAutoFit/>
          </a:bodyPr>
          <a:lstStyle/>
          <a:p>
            <a:pPr algn="ctr"/>
            <a:r>
              <a:rPr lang="en-US" b="1" u="sng" dirty="0" smtClean="0">
                <a:solidFill>
                  <a:srgbClr val="000000"/>
                </a:solidFill>
              </a:rPr>
              <a:t>43</a:t>
            </a:r>
            <a:endParaRPr lang="en-US" b="1" u="sng" dirty="0">
              <a:solidFill>
                <a:srgbClr val="000000"/>
              </a:solidFill>
            </a:endParaRPr>
          </a:p>
          <a:p>
            <a:pPr algn="ctr"/>
            <a:r>
              <a:rPr lang="en-US" b="1" dirty="0">
                <a:solidFill>
                  <a:srgbClr val="000000"/>
                </a:solidFill>
              </a:rPr>
              <a:t>44</a:t>
            </a:r>
          </a:p>
        </p:txBody>
      </p:sp>
      <p:sp>
        <p:nvSpPr>
          <p:cNvPr id="7" name="TextBox 6"/>
          <p:cNvSpPr txBox="1"/>
          <p:nvPr/>
        </p:nvSpPr>
        <p:spPr>
          <a:xfrm>
            <a:off x="3234732" y="3028950"/>
            <a:ext cx="834850" cy="646331"/>
          </a:xfrm>
          <a:prstGeom prst="rect">
            <a:avLst/>
          </a:prstGeom>
          <a:noFill/>
        </p:spPr>
        <p:txBody>
          <a:bodyPr wrap="square" rtlCol="0">
            <a:spAutoFit/>
          </a:bodyPr>
          <a:lstStyle/>
          <a:p>
            <a:pPr algn="ctr"/>
            <a:r>
              <a:rPr lang="en-US" b="1" u="sng" dirty="0" smtClean="0">
                <a:solidFill>
                  <a:srgbClr val="FFFFFF"/>
                </a:solidFill>
              </a:rPr>
              <a:t>49</a:t>
            </a:r>
            <a:endParaRPr lang="en-US" b="1" u="sng" dirty="0">
              <a:solidFill>
                <a:srgbClr val="FFFFFF"/>
              </a:solidFill>
            </a:endParaRPr>
          </a:p>
          <a:p>
            <a:pPr algn="ctr"/>
            <a:r>
              <a:rPr lang="en-US" b="1" dirty="0">
                <a:solidFill>
                  <a:srgbClr val="FFFFFF"/>
                </a:solidFill>
              </a:rPr>
              <a:t>49</a:t>
            </a:r>
          </a:p>
        </p:txBody>
      </p:sp>
      <p:sp>
        <p:nvSpPr>
          <p:cNvPr id="8" name="TextBox 7"/>
          <p:cNvSpPr txBox="1"/>
          <p:nvPr/>
        </p:nvSpPr>
        <p:spPr>
          <a:xfrm>
            <a:off x="5349768" y="3028950"/>
            <a:ext cx="608432" cy="646331"/>
          </a:xfrm>
          <a:prstGeom prst="rect">
            <a:avLst/>
          </a:prstGeom>
          <a:noFill/>
        </p:spPr>
        <p:txBody>
          <a:bodyPr wrap="square" rtlCol="0">
            <a:spAutoFit/>
          </a:bodyPr>
          <a:lstStyle/>
          <a:p>
            <a:pPr algn="ctr"/>
            <a:r>
              <a:rPr lang="en-US" b="1" u="sng" dirty="0" smtClean="0">
                <a:solidFill>
                  <a:srgbClr val="000000"/>
                </a:solidFill>
              </a:rPr>
              <a:t>43</a:t>
            </a:r>
            <a:endParaRPr lang="en-US" b="1" u="sng" dirty="0">
              <a:solidFill>
                <a:srgbClr val="000000"/>
              </a:solidFill>
            </a:endParaRPr>
          </a:p>
          <a:p>
            <a:pPr algn="ctr"/>
            <a:r>
              <a:rPr lang="en-US" b="1" dirty="0" smtClean="0">
                <a:solidFill>
                  <a:srgbClr val="000000"/>
                </a:solidFill>
              </a:rPr>
              <a:t>43*</a:t>
            </a:r>
            <a:endParaRPr lang="en-US" b="1" dirty="0">
              <a:solidFill>
                <a:srgbClr val="000000"/>
              </a:solidFill>
            </a:endParaRPr>
          </a:p>
        </p:txBody>
      </p:sp>
      <p:sp>
        <p:nvSpPr>
          <p:cNvPr id="9" name="TextBox 8"/>
          <p:cNvSpPr txBox="1"/>
          <p:nvPr/>
        </p:nvSpPr>
        <p:spPr>
          <a:xfrm>
            <a:off x="6094325" y="3028950"/>
            <a:ext cx="757672" cy="646331"/>
          </a:xfrm>
          <a:prstGeom prst="rect">
            <a:avLst/>
          </a:prstGeom>
          <a:noFill/>
        </p:spPr>
        <p:txBody>
          <a:bodyPr wrap="square" rtlCol="0">
            <a:spAutoFit/>
          </a:bodyPr>
          <a:lstStyle/>
          <a:p>
            <a:pPr algn="ctr"/>
            <a:r>
              <a:rPr lang="en-US" b="1" u="sng" dirty="0" smtClean="0">
                <a:solidFill>
                  <a:srgbClr val="FFFFFF"/>
                </a:solidFill>
              </a:rPr>
              <a:t>49</a:t>
            </a:r>
          </a:p>
          <a:p>
            <a:pPr algn="ctr"/>
            <a:r>
              <a:rPr lang="en-US" b="1" dirty="0" smtClean="0">
                <a:solidFill>
                  <a:srgbClr val="FFFFFF"/>
                </a:solidFill>
              </a:rPr>
              <a:t>49</a:t>
            </a:r>
            <a:endParaRPr lang="en-US" b="1" dirty="0">
              <a:solidFill>
                <a:srgbClr val="FFFFFF"/>
              </a:solidFill>
            </a:endParaRPr>
          </a:p>
        </p:txBody>
      </p:sp>
      <p:sp>
        <p:nvSpPr>
          <p:cNvPr id="13" name="TextBox 12"/>
          <p:cNvSpPr txBox="1"/>
          <p:nvPr/>
        </p:nvSpPr>
        <p:spPr>
          <a:xfrm>
            <a:off x="228600" y="4179153"/>
            <a:ext cx="7188200" cy="830997"/>
          </a:xfrm>
          <a:prstGeom prst="rect">
            <a:avLst/>
          </a:prstGeom>
          <a:noFill/>
        </p:spPr>
        <p:txBody>
          <a:bodyPr wrap="square" rtlCol="0">
            <a:spAutoFit/>
          </a:bodyPr>
          <a:lstStyle/>
          <a:p>
            <a:r>
              <a:rPr lang="en-US" sz="1200" dirty="0" smtClean="0">
                <a:solidFill>
                  <a:srgbClr val="000000"/>
                </a:solidFill>
              </a:rPr>
              <a:t>SVR12 = % of participants with HCV RNA &lt;15 IU/mL at 12 weeks after end of treatment.</a:t>
            </a:r>
            <a:endParaRPr lang="en-US" sz="1200" dirty="0">
              <a:solidFill>
                <a:srgbClr val="000000"/>
              </a:solidFill>
            </a:endParaRPr>
          </a:p>
          <a:p>
            <a:r>
              <a:rPr lang="en-US" sz="1200" dirty="0" smtClean="0">
                <a:solidFill>
                  <a:srgbClr val="000000"/>
                </a:solidFill>
              </a:rPr>
              <a:t>Full analysis set = all patients who received at least one dose of study medication; </a:t>
            </a:r>
          </a:p>
          <a:p>
            <a:r>
              <a:rPr lang="en-US" sz="1200" dirty="0">
                <a:solidFill>
                  <a:srgbClr val="000000"/>
                </a:solidFill>
              </a:rPr>
              <a:t>*</a:t>
            </a:r>
            <a:r>
              <a:rPr lang="en-US" sz="1200" dirty="0" smtClean="0">
                <a:solidFill>
                  <a:srgbClr val="000000"/>
                </a:solidFill>
              </a:rPr>
              <a:t>Modified full analysis set excluded one participant </a:t>
            </a:r>
            <a:r>
              <a:rPr lang="en-US" sz="1200" dirty="0">
                <a:solidFill>
                  <a:srgbClr val="000000"/>
                </a:solidFill>
              </a:rPr>
              <a:t>from the 16-week + RBV </a:t>
            </a:r>
            <a:r>
              <a:rPr lang="en-US" sz="1200" dirty="0" smtClean="0">
                <a:solidFill>
                  <a:srgbClr val="000000"/>
                </a:solidFill>
              </a:rPr>
              <a:t>arm who withdrew from the study after taking 3 doses of study medication.</a:t>
            </a:r>
            <a:endParaRPr lang="en-US" sz="1200" dirty="0">
              <a:solidFill>
                <a:srgbClr val="000000"/>
              </a:solidFill>
            </a:endParaRPr>
          </a:p>
        </p:txBody>
      </p:sp>
    </p:spTree>
    <p:extLst>
      <p:ext uri="{BB962C8B-B14F-4D97-AF65-F5344CB8AC3E}">
        <p14:creationId xmlns:p14="http://schemas.microsoft.com/office/powerpoint/2010/main" val="861457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517678"/>
          </a:xfrm>
        </p:spPr>
        <p:txBody>
          <a:bodyPr>
            <a:normAutofit fontScale="90000"/>
          </a:bodyPr>
          <a:lstStyle/>
          <a:p>
            <a:r>
              <a:rPr lang="en-US" dirty="0"/>
              <a:t>Disclosures and Acknowledgements</a:t>
            </a:r>
          </a:p>
        </p:txBody>
      </p:sp>
      <p:sp>
        <p:nvSpPr>
          <p:cNvPr id="5" name="Content Placeholder 2"/>
          <p:cNvSpPr>
            <a:spLocks noGrp="1"/>
          </p:cNvSpPr>
          <p:nvPr>
            <p:ph idx="1"/>
          </p:nvPr>
        </p:nvSpPr>
        <p:spPr>
          <a:xfrm>
            <a:off x="381000" y="680320"/>
            <a:ext cx="8382000" cy="4114799"/>
          </a:xfrm>
        </p:spPr>
        <p:txBody>
          <a:bodyPr>
            <a:noAutofit/>
          </a:bodyPr>
          <a:lstStyle/>
          <a:p>
            <a:pPr>
              <a:lnSpc>
                <a:spcPct val="100000"/>
              </a:lnSpc>
            </a:pPr>
            <a:r>
              <a:rPr lang="en-US" dirty="0">
                <a:solidFill>
                  <a:srgbClr val="21368B"/>
                </a:solidFill>
              </a:rPr>
              <a:t>We extend our gratitude to the </a:t>
            </a:r>
            <a:r>
              <a:rPr lang="en-US" dirty="0" smtClean="0">
                <a:solidFill>
                  <a:srgbClr val="21368B"/>
                </a:solidFill>
              </a:rPr>
              <a:t>participants, </a:t>
            </a:r>
            <a:r>
              <a:rPr lang="en-US" dirty="0">
                <a:solidFill>
                  <a:srgbClr val="21368B"/>
                </a:solidFill>
              </a:rPr>
              <a:t>their families, investigators and site personnel who participated in this study.</a:t>
            </a:r>
          </a:p>
          <a:p>
            <a:pPr>
              <a:lnSpc>
                <a:spcPct val="100000"/>
              </a:lnSpc>
              <a:spcBef>
                <a:spcPts val="600"/>
              </a:spcBef>
            </a:pPr>
            <a:r>
              <a:rPr lang="en-US" dirty="0">
                <a:solidFill>
                  <a:srgbClr val="21368B"/>
                </a:solidFill>
              </a:rPr>
              <a:t>Dr. </a:t>
            </a:r>
            <a:r>
              <a:rPr lang="en-US" dirty="0" err="1">
                <a:solidFill>
                  <a:srgbClr val="21368B"/>
                </a:solidFill>
                <a:ea typeface="Calibri"/>
                <a:cs typeface="Times New Roman"/>
              </a:rPr>
              <a:t>Wedemeyer</a:t>
            </a:r>
            <a:r>
              <a:rPr lang="en-US" dirty="0" err="1" smtClean="0">
                <a:solidFill>
                  <a:srgbClr val="21368B"/>
                </a:solidFill>
              </a:rPr>
              <a:t>’s</a:t>
            </a:r>
            <a:r>
              <a:rPr lang="en-US" dirty="0" smtClean="0">
                <a:solidFill>
                  <a:srgbClr val="21368B"/>
                </a:solidFill>
              </a:rPr>
              <a:t> disclosures:</a:t>
            </a:r>
          </a:p>
          <a:p>
            <a:pPr lvl="1">
              <a:lnSpc>
                <a:spcPct val="100000"/>
              </a:lnSpc>
              <a:spcBef>
                <a:spcPts val="0"/>
              </a:spcBef>
            </a:pPr>
            <a:r>
              <a:rPr lang="en-US" dirty="0">
                <a:solidFill>
                  <a:srgbClr val="21368B"/>
                </a:solidFill>
              </a:rPr>
              <a:t>Research grants:  Abbott, </a:t>
            </a:r>
            <a:r>
              <a:rPr lang="en-US" dirty="0" smtClean="0">
                <a:solidFill>
                  <a:srgbClr val="21368B"/>
                </a:solidFill>
              </a:rPr>
              <a:t>AbbVie</a:t>
            </a:r>
            <a:r>
              <a:rPr lang="en-US" dirty="0">
                <a:solidFill>
                  <a:srgbClr val="21368B"/>
                </a:solidFill>
              </a:rPr>
              <a:t>, </a:t>
            </a:r>
            <a:r>
              <a:rPr lang="en-US" dirty="0" smtClean="0">
                <a:solidFill>
                  <a:srgbClr val="21368B"/>
                </a:solidFill>
              </a:rPr>
              <a:t>BMS</a:t>
            </a:r>
            <a:r>
              <a:rPr lang="en-US" dirty="0">
                <a:solidFill>
                  <a:srgbClr val="21368B"/>
                </a:solidFill>
              </a:rPr>
              <a:t>, Gilead, Roche </a:t>
            </a:r>
          </a:p>
          <a:p>
            <a:pPr lvl="1">
              <a:lnSpc>
                <a:spcPct val="100000"/>
              </a:lnSpc>
              <a:spcBef>
                <a:spcPts val="0"/>
              </a:spcBef>
            </a:pPr>
            <a:r>
              <a:rPr lang="en-US" dirty="0">
                <a:solidFill>
                  <a:srgbClr val="21368B"/>
                </a:solidFill>
              </a:rPr>
              <a:t>Advisor/Consultant</a:t>
            </a:r>
            <a:r>
              <a:rPr lang="en-US" b="1" dirty="0">
                <a:solidFill>
                  <a:srgbClr val="21368B"/>
                </a:solidFill>
              </a:rPr>
              <a:t>: </a:t>
            </a:r>
            <a:r>
              <a:rPr lang="en-US" dirty="0">
                <a:solidFill>
                  <a:srgbClr val="21368B"/>
                </a:solidFill>
              </a:rPr>
              <a:t>Abbott, </a:t>
            </a:r>
            <a:r>
              <a:rPr lang="en-US" dirty="0" smtClean="0">
                <a:solidFill>
                  <a:srgbClr val="21368B"/>
                </a:solidFill>
              </a:rPr>
              <a:t>AbbVie</a:t>
            </a:r>
            <a:r>
              <a:rPr lang="en-US" dirty="0">
                <a:solidFill>
                  <a:srgbClr val="21368B"/>
                </a:solidFill>
              </a:rPr>
              <a:t>, BMS, Gilead, Janssen, </a:t>
            </a:r>
            <a:r>
              <a:rPr lang="en-US" dirty="0" smtClean="0">
                <a:solidFill>
                  <a:srgbClr val="21368B"/>
                </a:solidFill>
              </a:rPr>
              <a:t>MSD</a:t>
            </a:r>
            <a:r>
              <a:rPr lang="en-US" dirty="0">
                <a:solidFill>
                  <a:srgbClr val="21368B"/>
                </a:solidFill>
              </a:rPr>
              <a:t>, Roche, Transgene</a:t>
            </a:r>
          </a:p>
          <a:p>
            <a:pPr lvl="1">
              <a:lnSpc>
                <a:spcPct val="100000"/>
              </a:lnSpc>
              <a:spcBef>
                <a:spcPts val="0"/>
              </a:spcBef>
            </a:pPr>
            <a:r>
              <a:rPr lang="en-US" sz="1600" b="1" u="sng" dirty="0" smtClean="0">
                <a:solidFill>
                  <a:srgbClr val="21368B"/>
                </a:solidFill>
              </a:rPr>
              <a:t>Investigators:</a:t>
            </a:r>
            <a:r>
              <a:rPr lang="en-US" sz="1600" b="1" dirty="0" smtClean="0">
                <a:solidFill>
                  <a:srgbClr val="21368B"/>
                </a:solidFill>
                <a:ea typeface="Calibri"/>
                <a:cs typeface="Times New Roman"/>
              </a:rPr>
              <a:t>  France</a:t>
            </a:r>
            <a:r>
              <a:rPr lang="en-US" sz="1600" b="1" dirty="0">
                <a:solidFill>
                  <a:srgbClr val="21368B"/>
                </a:solidFill>
                <a:ea typeface="Calibri"/>
                <a:cs typeface="Times New Roman"/>
              </a:rPr>
              <a:t>:</a:t>
            </a:r>
            <a:r>
              <a:rPr lang="en-US" sz="1600" dirty="0">
                <a:solidFill>
                  <a:srgbClr val="21368B"/>
                </a:solidFill>
                <a:ea typeface="Calibri"/>
                <a:cs typeface="Times New Roman"/>
              </a:rPr>
              <a:t> </a:t>
            </a:r>
            <a:r>
              <a:rPr lang="en-US" sz="1600" dirty="0" err="1" smtClean="0">
                <a:solidFill>
                  <a:srgbClr val="21368B"/>
                </a:solidFill>
                <a:ea typeface="Calibri"/>
                <a:cs typeface="Times New Roman"/>
              </a:rPr>
              <a:t>Tarik</a:t>
            </a:r>
            <a:r>
              <a:rPr lang="en-US" sz="1600" dirty="0" smtClean="0">
                <a:solidFill>
                  <a:srgbClr val="21368B"/>
                </a:solidFill>
                <a:ea typeface="Calibri"/>
                <a:cs typeface="Times New Roman"/>
              </a:rPr>
              <a:t> </a:t>
            </a:r>
            <a:r>
              <a:rPr lang="en-US" sz="1600" dirty="0">
                <a:solidFill>
                  <a:srgbClr val="21368B"/>
                </a:solidFill>
                <a:ea typeface="Calibri"/>
                <a:cs typeface="Times New Roman"/>
              </a:rPr>
              <a:t>Asselah, Jean-Pierre </a:t>
            </a:r>
            <a:r>
              <a:rPr lang="en-US" sz="1600" dirty="0" err="1">
                <a:solidFill>
                  <a:srgbClr val="21368B"/>
                </a:solidFill>
                <a:ea typeface="Calibri"/>
                <a:cs typeface="Times New Roman"/>
              </a:rPr>
              <a:t>Bronowicki</a:t>
            </a:r>
            <a:r>
              <a:rPr lang="en-US" sz="1600" dirty="0">
                <a:solidFill>
                  <a:srgbClr val="21368B"/>
                </a:solidFill>
                <a:ea typeface="Calibri"/>
                <a:cs typeface="Times New Roman"/>
              </a:rPr>
              <a:t>, Marc </a:t>
            </a:r>
            <a:r>
              <a:rPr lang="en-US" sz="1600" dirty="0" err="1">
                <a:solidFill>
                  <a:srgbClr val="21368B"/>
                </a:solidFill>
                <a:ea typeface="Calibri"/>
                <a:cs typeface="Times New Roman"/>
              </a:rPr>
              <a:t>Bourliere</a:t>
            </a:r>
            <a:r>
              <a:rPr lang="en-US" sz="1600" dirty="0">
                <a:solidFill>
                  <a:srgbClr val="21368B"/>
                </a:solidFill>
                <a:ea typeface="Calibri"/>
                <a:cs typeface="Times New Roman"/>
              </a:rPr>
              <a:t>; </a:t>
            </a:r>
            <a:r>
              <a:rPr lang="en-US" sz="1600" b="1" dirty="0">
                <a:solidFill>
                  <a:srgbClr val="21368B"/>
                </a:solidFill>
                <a:ea typeface="Calibri"/>
                <a:cs typeface="Times New Roman"/>
              </a:rPr>
              <a:t>Germany:</a:t>
            </a:r>
            <a:r>
              <a:rPr lang="en-US" sz="1600" dirty="0">
                <a:solidFill>
                  <a:srgbClr val="21368B"/>
                </a:solidFill>
                <a:ea typeface="Calibri"/>
                <a:cs typeface="Times New Roman"/>
              </a:rPr>
              <a:t>  Stefan Zeuzem, Hans-Heinrich Wedemeyer, </a:t>
            </a:r>
            <a:r>
              <a:rPr lang="en-US" sz="1600" dirty="0" err="1">
                <a:solidFill>
                  <a:srgbClr val="21368B"/>
                </a:solidFill>
                <a:ea typeface="Calibri"/>
                <a:cs typeface="Times New Roman"/>
              </a:rPr>
              <a:t>Ansgar</a:t>
            </a:r>
            <a:r>
              <a:rPr lang="en-US" sz="1600" dirty="0">
                <a:solidFill>
                  <a:srgbClr val="21368B"/>
                </a:solidFill>
                <a:ea typeface="Calibri"/>
                <a:cs typeface="Times New Roman"/>
              </a:rPr>
              <a:t> Lohse; </a:t>
            </a:r>
            <a:r>
              <a:rPr lang="en-US" sz="1600" b="1" dirty="0">
                <a:solidFill>
                  <a:srgbClr val="21368B"/>
                </a:solidFill>
                <a:ea typeface="Calibri"/>
                <a:cs typeface="Times New Roman"/>
              </a:rPr>
              <a:t>Spain:</a:t>
            </a:r>
            <a:r>
              <a:rPr lang="en-US" sz="1600" dirty="0">
                <a:solidFill>
                  <a:srgbClr val="21368B"/>
                </a:solidFill>
                <a:ea typeface="Calibri"/>
                <a:cs typeface="Times New Roman"/>
              </a:rPr>
              <a:t> </a:t>
            </a:r>
            <a:r>
              <a:rPr lang="en-US" sz="1600" dirty="0" smtClean="0">
                <a:solidFill>
                  <a:srgbClr val="21368B"/>
                </a:solidFill>
                <a:ea typeface="Calibri"/>
                <a:cs typeface="Times New Roman"/>
              </a:rPr>
              <a:t>Maria </a:t>
            </a:r>
            <a:r>
              <a:rPr lang="en-US" sz="1600" dirty="0" err="1">
                <a:solidFill>
                  <a:srgbClr val="21368B"/>
                </a:solidFill>
                <a:ea typeface="Calibri"/>
                <a:cs typeface="Times New Roman"/>
              </a:rPr>
              <a:t>Buti</a:t>
            </a:r>
            <a:r>
              <a:rPr lang="en-US" sz="1600" dirty="0">
                <a:solidFill>
                  <a:srgbClr val="21368B"/>
                </a:solidFill>
                <a:ea typeface="Calibri"/>
                <a:cs typeface="Times New Roman"/>
              </a:rPr>
              <a:t> Ferret, Jose Luis Calleja </a:t>
            </a:r>
            <a:r>
              <a:rPr lang="en-US" sz="1600" dirty="0" err="1">
                <a:solidFill>
                  <a:srgbClr val="21368B"/>
                </a:solidFill>
                <a:ea typeface="Calibri"/>
                <a:cs typeface="Times New Roman"/>
              </a:rPr>
              <a:t>Panero</a:t>
            </a:r>
            <a:r>
              <a:rPr lang="en-US" sz="1600" dirty="0">
                <a:solidFill>
                  <a:srgbClr val="21368B"/>
                </a:solidFill>
                <a:ea typeface="Calibri"/>
                <a:cs typeface="Times New Roman"/>
              </a:rPr>
              <a:t>, </a:t>
            </a:r>
            <a:r>
              <a:rPr lang="en-US" sz="1600" dirty="0" err="1">
                <a:solidFill>
                  <a:srgbClr val="21368B"/>
                </a:solidFill>
                <a:ea typeface="Calibri"/>
                <a:cs typeface="Times New Roman"/>
              </a:rPr>
              <a:t>Josep</a:t>
            </a:r>
            <a:r>
              <a:rPr lang="en-US" sz="1600" dirty="0">
                <a:solidFill>
                  <a:srgbClr val="21368B"/>
                </a:solidFill>
                <a:ea typeface="Calibri"/>
                <a:cs typeface="Times New Roman"/>
              </a:rPr>
              <a:t> </a:t>
            </a:r>
            <a:r>
              <a:rPr lang="en-US" sz="1600" dirty="0" err="1">
                <a:solidFill>
                  <a:srgbClr val="21368B"/>
                </a:solidFill>
                <a:ea typeface="Calibri"/>
                <a:cs typeface="Times New Roman"/>
              </a:rPr>
              <a:t>Mallolas</a:t>
            </a:r>
            <a:r>
              <a:rPr lang="en-US" sz="1600" dirty="0">
                <a:solidFill>
                  <a:srgbClr val="21368B"/>
                </a:solidFill>
                <a:ea typeface="Calibri"/>
                <a:cs typeface="Times New Roman"/>
              </a:rPr>
              <a:t>; </a:t>
            </a:r>
            <a:r>
              <a:rPr lang="en-US" sz="1600" b="1" dirty="0">
                <a:solidFill>
                  <a:srgbClr val="21368B"/>
                </a:solidFill>
                <a:ea typeface="Calibri"/>
                <a:cs typeface="Times New Roman"/>
              </a:rPr>
              <a:t>Sweden:</a:t>
            </a:r>
            <a:r>
              <a:rPr lang="en-US" sz="1600" dirty="0">
                <a:solidFill>
                  <a:srgbClr val="21368B"/>
                </a:solidFill>
                <a:ea typeface="Calibri"/>
                <a:cs typeface="Times New Roman"/>
              </a:rPr>
              <a:t> </a:t>
            </a:r>
            <a:r>
              <a:rPr lang="en-US" sz="1600" dirty="0" smtClean="0">
                <a:solidFill>
                  <a:srgbClr val="21368B"/>
                </a:solidFill>
                <a:ea typeface="Calibri"/>
                <a:cs typeface="Times New Roman"/>
              </a:rPr>
              <a:t>Rune </a:t>
            </a:r>
            <a:r>
              <a:rPr lang="en-US" sz="1600" dirty="0" err="1">
                <a:solidFill>
                  <a:srgbClr val="21368B"/>
                </a:solidFill>
                <a:ea typeface="Calibri"/>
                <a:cs typeface="Times New Roman"/>
              </a:rPr>
              <a:t>Wejstal</a:t>
            </a:r>
            <a:r>
              <a:rPr lang="en-US" sz="1600" dirty="0">
                <a:solidFill>
                  <a:srgbClr val="21368B"/>
                </a:solidFill>
                <a:ea typeface="Calibri"/>
                <a:cs typeface="Times New Roman"/>
              </a:rPr>
              <a:t>; </a:t>
            </a:r>
            <a:r>
              <a:rPr lang="en-US" sz="1600" b="1" dirty="0">
                <a:solidFill>
                  <a:srgbClr val="21368B"/>
                </a:solidFill>
                <a:ea typeface="Calibri"/>
                <a:cs typeface="Times New Roman"/>
              </a:rPr>
              <a:t>United States:</a:t>
            </a:r>
            <a:r>
              <a:rPr lang="en-US" sz="1600" dirty="0">
                <a:solidFill>
                  <a:srgbClr val="21368B"/>
                </a:solidFill>
                <a:ea typeface="Calibri"/>
                <a:cs typeface="Times New Roman"/>
              </a:rPr>
              <a:t> </a:t>
            </a:r>
            <a:r>
              <a:rPr lang="en-US" sz="1600" dirty="0" smtClean="0">
                <a:solidFill>
                  <a:srgbClr val="21368B"/>
                </a:solidFill>
                <a:ea typeface="Calibri"/>
                <a:cs typeface="Times New Roman"/>
              </a:rPr>
              <a:t>David </a:t>
            </a:r>
            <a:r>
              <a:rPr lang="en-US" sz="1600" dirty="0">
                <a:solidFill>
                  <a:srgbClr val="21368B"/>
                </a:solidFill>
                <a:ea typeface="Calibri"/>
                <a:cs typeface="Times New Roman"/>
              </a:rPr>
              <a:t>M. </a:t>
            </a:r>
            <a:r>
              <a:rPr lang="en-US" sz="1600" dirty="0" err="1">
                <a:solidFill>
                  <a:srgbClr val="21368B"/>
                </a:solidFill>
                <a:ea typeface="Calibri"/>
                <a:cs typeface="Times New Roman"/>
              </a:rPr>
              <a:t>Asmuth</a:t>
            </a:r>
            <a:r>
              <a:rPr lang="en-US" sz="1600" dirty="0">
                <a:solidFill>
                  <a:srgbClr val="21368B"/>
                </a:solidFill>
                <a:ea typeface="Calibri"/>
                <a:cs typeface="Times New Roman"/>
              </a:rPr>
              <a:t>, Bruce R. Bacon, Luis Balart, Edwin DeJesus, </a:t>
            </a:r>
            <a:r>
              <a:rPr lang="en-US" sz="1600" dirty="0" err="1">
                <a:solidFill>
                  <a:srgbClr val="21368B"/>
                </a:solidFill>
                <a:ea typeface="Calibri"/>
                <a:cs typeface="Times New Roman"/>
              </a:rPr>
              <a:t>Eyob</a:t>
            </a:r>
            <a:r>
              <a:rPr lang="en-US" sz="1600" dirty="0">
                <a:solidFill>
                  <a:srgbClr val="21368B"/>
                </a:solidFill>
                <a:ea typeface="Calibri"/>
                <a:cs typeface="Times New Roman"/>
              </a:rPr>
              <a:t> </a:t>
            </a:r>
            <a:r>
              <a:rPr lang="en-US" sz="1600" dirty="0" err="1">
                <a:solidFill>
                  <a:srgbClr val="21368B"/>
                </a:solidFill>
                <a:ea typeface="Calibri"/>
                <a:cs typeface="Times New Roman"/>
              </a:rPr>
              <a:t>Feyssa</a:t>
            </a:r>
            <a:r>
              <a:rPr lang="en-US" sz="1600" dirty="0">
                <a:solidFill>
                  <a:srgbClr val="21368B"/>
                </a:solidFill>
                <a:ea typeface="Calibri"/>
                <a:cs typeface="Times New Roman"/>
              </a:rPr>
              <a:t>, Stuart C. Gordon, Tarek I. </a:t>
            </a:r>
            <a:r>
              <a:rPr lang="en-US" sz="1600" dirty="0" err="1">
                <a:solidFill>
                  <a:srgbClr val="21368B"/>
                </a:solidFill>
                <a:ea typeface="Calibri"/>
                <a:cs typeface="Times New Roman"/>
              </a:rPr>
              <a:t>Hassanein</a:t>
            </a:r>
            <a:r>
              <a:rPr lang="en-US" sz="1600" dirty="0">
                <a:solidFill>
                  <a:srgbClr val="21368B"/>
                </a:solidFill>
                <a:ea typeface="Calibri"/>
                <a:cs typeface="Times New Roman"/>
              </a:rPr>
              <a:t>, Ira M. Jacobson, Kris V. Kowdley, Marcelo </a:t>
            </a:r>
            <a:r>
              <a:rPr lang="en-US" sz="1600" dirty="0" err="1">
                <a:solidFill>
                  <a:srgbClr val="21368B"/>
                </a:solidFill>
                <a:ea typeface="Calibri"/>
                <a:cs typeface="Times New Roman"/>
              </a:rPr>
              <a:t>Kugelmas</a:t>
            </a:r>
            <a:r>
              <a:rPr lang="en-US" sz="1600" dirty="0">
                <a:solidFill>
                  <a:srgbClr val="21368B"/>
                </a:solidFill>
                <a:ea typeface="Calibri"/>
                <a:cs typeface="Times New Roman"/>
              </a:rPr>
              <a:t>, Paul Y. Kwo, Eric J. Lawitz, William M. Lee, </a:t>
            </a:r>
            <a:r>
              <a:rPr lang="en-US" sz="1600" dirty="0" err="1">
                <a:solidFill>
                  <a:srgbClr val="21368B"/>
                </a:solidFill>
                <a:ea typeface="Calibri"/>
                <a:cs typeface="Times New Roman"/>
              </a:rPr>
              <a:t>Velimir</a:t>
            </a:r>
            <a:r>
              <a:rPr lang="en-US" sz="1600" dirty="0">
                <a:solidFill>
                  <a:srgbClr val="21368B"/>
                </a:solidFill>
                <a:ea typeface="Calibri"/>
                <a:cs typeface="Times New Roman"/>
              </a:rPr>
              <a:t> A. </a:t>
            </a:r>
            <a:r>
              <a:rPr lang="en-US" sz="1600" dirty="0" err="1">
                <a:solidFill>
                  <a:srgbClr val="21368B"/>
                </a:solidFill>
                <a:ea typeface="Calibri"/>
                <a:cs typeface="Times New Roman"/>
              </a:rPr>
              <a:t>Luketic</a:t>
            </a:r>
            <a:r>
              <a:rPr lang="en-US" sz="1600" dirty="0">
                <a:solidFill>
                  <a:srgbClr val="21368B"/>
                </a:solidFill>
                <a:ea typeface="Calibri"/>
                <a:cs typeface="Times New Roman"/>
              </a:rPr>
              <a:t>, </a:t>
            </a:r>
            <a:r>
              <a:rPr lang="en-US" sz="1600" dirty="0" err="1">
                <a:solidFill>
                  <a:srgbClr val="21368B"/>
                </a:solidFill>
                <a:ea typeface="Calibri"/>
                <a:cs typeface="Times New Roman"/>
              </a:rPr>
              <a:t>Parvez</a:t>
            </a:r>
            <a:r>
              <a:rPr lang="en-US" sz="1600" dirty="0">
                <a:solidFill>
                  <a:srgbClr val="21368B"/>
                </a:solidFill>
                <a:ea typeface="Calibri"/>
                <a:cs typeface="Times New Roman"/>
              </a:rPr>
              <a:t> </a:t>
            </a:r>
            <a:r>
              <a:rPr lang="en-US" sz="1600" dirty="0" err="1">
                <a:solidFill>
                  <a:srgbClr val="21368B"/>
                </a:solidFill>
                <a:ea typeface="Calibri"/>
                <a:cs typeface="Times New Roman"/>
              </a:rPr>
              <a:t>Mantry</a:t>
            </a:r>
            <a:r>
              <a:rPr lang="en-US" sz="1600" dirty="0">
                <a:solidFill>
                  <a:srgbClr val="21368B"/>
                </a:solidFill>
                <a:ea typeface="Calibri"/>
                <a:cs typeface="Times New Roman"/>
              </a:rPr>
              <a:t>, </a:t>
            </a:r>
            <a:r>
              <a:rPr lang="en-US" sz="1600" dirty="0" err="1">
                <a:solidFill>
                  <a:srgbClr val="21368B"/>
                </a:solidFill>
                <a:ea typeface="Calibri"/>
                <a:cs typeface="Times New Roman"/>
              </a:rPr>
              <a:t>Guiseppe</a:t>
            </a:r>
            <a:r>
              <a:rPr lang="en-US" sz="1600" dirty="0">
                <a:solidFill>
                  <a:srgbClr val="21368B"/>
                </a:solidFill>
                <a:ea typeface="Calibri"/>
                <a:cs typeface="Times New Roman"/>
              </a:rPr>
              <a:t> J. Morelli, Ronald G. Nahass, Craig J. </a:t>
            </a:r>
            <a:r>
              <a:rPr lang="en-US" sz="1600" dirty="0" err="1">
                <a:solidFill>
                  <a:srgbClr val="21368B"/>
                </a:solidFill>
                <a:ea typeface="Calibri"/>
                <a:cs typeface="Times New Roman"/>
              </a:rPr>
              <a:t>Peine</a:t>
            </a:r>
            <a:r>
              <a:rPr lang="en-US" sz="1600" dirty="0">
                <a:solidFill>
                  <a:srgbClr val="21368B"/>
                </a:solidFill>
                <a:ea typeface="Calibri"/>
                <a:cs typeface="Times New Roman"/>
              </a:rPr>
              <a:t>, Paul J. </a:t>
            </a:r>
            <a:r>
              <a:rPr lang="en-US" sz="1600" dirty="0" err="1">
                <a:solidFill>
                  <a:srgbClr val="21368B"/>
                </a:solidFill>
                <a:ea typeface="Calibri"/>
                <a:cs typeface="Times New Roman"/>
              </a:rPr>
              <a:t>Pockros</a:t>
            </a:r>
            <a:r>
              <a:rPr lang="en-US" sz="1600" dirty="0">
                <a:solidFill>
                  <a:srgbClr val="21368B"/>
                </a:solidFill>
                <a:ea typeface="Calibri"/>
                <a:cs typeface="Times New Roman"/>
              </a:rPr>
              <a:t>, Nikolaos </a:t>
            </a:r>
            <a:r>
              <a:rPr lang="en-US" sz="1600" dirty="0" err="1">
                <a:solidFill>
                  <a:srgbClr val="21368B"/>
                </a:solidFill>
                <a:ea typeface="Calibri"/>
                <a:cs typeface="Times New Roman"/>
              </a:rPr>
              <a:t>Pyrsopoulos</a:t>
            </a:r>
            <a:r>
              <a:rPr lang="en-US" sz="1600" dirty="0">
                <a:solidFill>
                  <a:srgbClr val="21368B"/>
                </a:solidFill>
                <a:ea typeface="Calibri"/>
                <a:cs typeface="Times New Roman"/>
              </a:rPr>
              <a:t>, K. </a:t>
            </a:r>
            <a:r>
              <a:rPr lang="en-US" sz="1600" dirty="0" err="1">
                <a:solidFill>
                  <a:srgbClr val="21368B"/>
                </a:solidFill>
                <a:ea typeface="Calibri"/>
                <a:cs typeface="Times New Roman"/>
              </a:rPr>
              <a:t>Rajender</a:t>
            </a:r>
            <a:r>
              <a:rPr lang="en-US" sz="1600" dirty="0">
                <a:solidFill>
                  <a:srgbClr val="21368B"/>
                </a:solidFill>
                <a:ea typeface="Calibri"/>
                <a:cs typeface="Times New Roman"/>
              </a:rPr>
              <a:t> Reddy, Thomas Riley III, John J. Santoro, Mark S. Sulkowski, John M. Vierling, David </a:t>
            </a:r>
            <a:r>
              <a:rPr lang="en-US" sz="1600" dirty="0" err="1">
                <a:solidFill>
                  <a:srgbClr val="21368B"/>
                </a:solidFill>
                <a:ea typeface="Calibri"/>
                <a:cs typeface="Times New Roman"/>
              </a:rPr>
              <a:t>Wyles</a:t>
            </a:r>
            <a:r>
              <a:rPr lang="en-US" sz="1600" dirty="0">
                <a:solidFill>
                  <a:srgbClr val="21368B"/>
                </a:solidFill>
                <a:ea typeface="Calibri"/>
                <a:cs typeface="Times New Roman"/>
              </a:rPr>
              <a:t>, Philippe J. </a:t>
            </a:r>
            <a:r>
              <a:rPr lang="en-US" sz="1600" dirty="0" err="1">
                <a:solidFill>
                  <a:srgbClr val="21368B"/>
                </a:solidFill>
                <a:ea typeface="Calibri"/>
                <a:cs typeface="Times New Roman"/>
              </a:rPr>
              <a:t>Zamor</a:t>
            </a:r>
            <a:r>
              <a:rPr lang="en-US" sz="1600" dirty="0">
                <a:solidFill>
                  <a:srgbClr val="21368B"/>
                </a:solidFill>
                <a:ea typeface="Calibri"/>
                <a:cs typeface="Times New Roman"/>
              </a:rPr>
              <a:t>, Donald L. </a:t>
            </a:r>
            <a:r>
              <a:rPr lang="en-US" sz="1600" dirty="0" err="1">
                <a:solidFill>
                  <a:srgbClr val="21368B"/>
                </a:solidFill>
                <a:ea typeface="Calibri"/>
                <a:cs typeface="Times New Roman"/>
              </a:rPr>
              <a:t>Zogg</a:t>
            </a:r>
            <a:r>
              <a:rPr lang="en-US" sz="1600" dirty="0">
                <a:solidFill>
                  <a:srgbClr val="21368B"/>
                </a:solidFill>
                <a:ea typeface="Calibri"/>
                <a:cs typeface="Times New Roman"/>
              </a:rPr>
              <a:t>, Anne </a:t>
            </a:r>
            <a:r>
              <a:rPr lang="en-US" sz="1600" dirty="0" err="1" smtClean="0">
                <a:solidFill>
                  <a:srgbClr val="21368B"/>
                </a:solidFill>
                <a:ea typeface="Calibri"/>
                <a:cs typeface="Times New Roman"/>
              </a:rPr>
              <a:t>Luetkemeyer</a:t>
            </a:r>
            <a:endParaRPr lang="en-US" sz="1600" dirty="0" smtClean="0">
              <a:solidFill>
                <a:srgbClr val="21368B"/>
              </a:solidFill>
              <a:ea typeface="Calibri"/>
              <a:cs typeface="Times New Roman"/>
            </a:endParaRPr>
          </a:p>
          <a:p>
            <a:pPr marL="0" marR="0">
              <a:lnSpc>
                <a:spcPct val="100000"/>
              </a:lnSpc>
              <a:spcBef>
                <a:spcPts val="600"/>
              </a:spcBef>
              <a:spcAft>
                <a:spcPts val="1000"/>
              </a:spcAft>
            </a:pPr>
            <a:r>
              <a:rPr lang="en-US" dirty="0" smtClean="0">
                <a:solidFill>
                  <a:srgbClr val="21368B"/>
                </a:solidFill>
              </a:rPr>
              <a:t>This </a:t>
            </a:r>
            <a:r>
              <a:rPr lang="en-US" dirty="0">
                <a:solidFill>
                  <a:srgbClr val="21368B"/>
                </a:solidFill>
              </a:rPr>
              <a:t>study was funded by Merck &amp; Co., Inc., Kenilworth, NJ, </a:t>
            </a:r>
            <a:r>
              <a:rPr lang="en-US" dirty="0" smtClean="0">
                <a:solidFill>
                  <a:srgbClr val="21368B"/>
                </a:solidFill>
              </a:rPr>
              <a:t>USA.</a:t>
            </a:r>
            <a:endParaRPr lang="en-US" dirty="0">
              <a:solidFill>
                <a:srgbClr val="21368B"/>
              </a:solidFill>
            </a:endParaRPr>
          </a:p>
          <a:p>
            <a:pPr marL="0" indent="0">
              <a:lnSpc>
                <a:spcPct val="100000"/>
              </a:lnSpc>
              <a:buNone/>
            </a:pPr>
            <a:endParaRPr lang="en-US" sz="1900" dirty="0">
              <a:solidFill>
                <a:srgbClr val="21368B"/>
              </a:solidFill>
            </a:endParaRPr>
          </a:p>
        </p:txBody>
      </p:sp>
    </p:spTree>
    <p:extLst>
      <p:ext uri="{BB962C8B-B14F-4D97-AF65-F5344CB8AC3E}">
        <p14:creationId xmlns:p14="http://schemas.microsoft.com/office/powerpoint/2010/main" val="3183337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886115" y="172999"/>
            <a:ext cx="7805765" cy="857250"/>
          </a:xfrm>
        </p:spPr>
        <p:txBody>
          <a:bodyPr>
            <a:normAutofit/>
          </a:bodyPr>
          <a:lstStyle/>
          <a:p>
            <a:r>
              <a:rPr lang="en-US" sz="3600" b="1" dirty="0" smtClean="0">
                <a:solidFill>
                  <a:srgbClr val="21368B"/>
                </a:solidFill>
              </a:rPr>
              <a:t>Grazoprevir + Ruzasvir + Uprifosbuvir</a:t>
            </a:r>
            <a:endParaRPr lang="en-US" sz="3600" b="1" dirty="0">
              <a:solidFill>
                <a:srgbClr val="21368B"/>
              </a:solidFill>
            </a:endParaRPr>
          </a:p>
        </p:txBody>
      </p:sp>
      <p:sp>
        <p:nvSpPr>
          <p:cNvPr id="4" name="Rectangle 3"/>
          <p:cNvSpPr/>
          <p:nvPr/>
        </p:nvSpPr>
        <p:spPr>
          <a:xfrm>
            <a:off x="1561780" y="2573901"/>
            <a:ext cx="2529827" cy="720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5" name="Rectangle 4"/>
          <p:cNvSpPr/>
          <p:nvPr/>
        </p:nvSpPr>
        <p:spPr>
          <a:xfrm>
            <a:off x="838200" y="3564152"/>
            <a:ext cx="2404384" cy="457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6" name="TextBox 5"/>
          <p:cNvSpPr txBox="1"/>
          <p:nvPr/>
        </p:nvSpPr>
        <p:spPr>
          <a:xfrm>
            <a:off x="3338766" y="2722574"/>
            <a:ext cx="2229110" cy="584775"/>
          </a:xfrm>
          <a:prstGeom prst="rect">
            <a:avLst/>
          </a:prstGeom>
          <a:noFill/>
        </p:spPr>
        <p:txBody>
          <a:bodyPr wrap="square" rtlCol="0">
            <a:spAutoFit/>
          </a:bodyPr>
          <a:lstStyle/>
          <a:p>
            <a:pPr marL="228600" indent="-228600">
              <a:buClr>
                <a:srgbClr val="00ACE2"/>
              </a:buClr>
              <a:buFont typeface="Arial" panose="020B0604020202020204" pitchFamily="34" charset="0"/>
              <a:buChar char="•"/>
            </a:pPr>
            <a:r>
              <a:rPr lang="en-US" sz="1600" dirty="0">
                <a:solidFill>
                  <a:srgbClr val="000000"/>
                </a:solidFill>
              </a:rPr>
              <a:t>HCV NS5A </a:t>
            </a:r>
            <a:r>
              <a:rPr lang="en-US" sz="1600" dirty="0" smtClean="0">
                <a:solidFill>
                  <a:srgbClr val="000000"/>
                </a:solidFill>
              </a:rPr>
              <a:t>inhibitor</a:t>
            </a:r>
            <a:r>
              <a:rPr lang="en-US" sz="1600" baseline="30000" dirty="0" smtClean="0">
                <a:solidFill>
                  <a:srgbClr val="000000"/>
                </a:solidFill>
              </a:rPr>
              <a:t>3</a:t>
            </a:r>
            <a:endParaRPr lang="en-US" sz="1600" dirty="0">
              <a:solidFill>
                <a:srgbClr val="000000"/>
              </a:solidFill>
            </a:endParaRPr>
          </a:p>
          <a:p>
            <a:pPr marL="228600" indent="-228600">
              <a:buClr>
                <a:srgbClr val="00ACE2"/>
              </a:buClr>
              <a:buFont typeface="Arial" panose="020B0604020202020204" pitchFamily="34" charset="0"/>
              <a:buChar char="•"/>
            </a:pPr>
            <a:r>
              <a:rPr lang="en-US" sz="1600" dirty="0">
                <a:solidFill>
                  <a:srgbClr val="000000"/>
                </a:solidFill>
              </a:rPr>
              <a:t>30 mg per tablet</a:t>
            </a:r>
          </a:p>
        </p:txBody>
      </p:sp>
      <p:sp>
        <p:nvSpPr>
          <p:cNvPr id="7" name="Rectangle 6"/>
          <p:cNvSpPr/>
          <p:nvPr/>
        </p:nvSpPr>
        <p:spPr>
          <a:xfrm>
            <a:off x="4699824" y="2573901"/>
            <a:ext cx="2614833" cy="720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ectangle 7"/>
          <p:cNvSpPr/>
          <p:nvPr/>
        </p:nvSpPr>
        <p:spPr>
          <a:xfrm>
            <a:off x="5506737" y="3548354"/>
            <a:ext cx="2875263" cy="76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TextBox 8"/>
          <p:cNvSpPr txBox="1"/>
          <p:nvPr/>
        </p:nvSpPr>
        <p:spPr>
          <a:xfrm>
            <a:off x="6172200" y="2674072"/>
            <a:ext cx="2531823" cy="686775"/>
          </a:xfrm>
          <a:prstGeom prst="rect">
            <a:avLst/>
          </a:prstGeom>
          <a:noFill/>
        </p:spPr>
        <p:txBody>
          <a:bodyPr wrap="square" rtlCol="0">
            <a:spAutoFit/>
          </a:bodyPr>
          <a:lstStyle/>
          <a:p>
            <a:pPr marL="228600" indent="-228600">
              <a:buClr>
                <a:srgbClr val="00ACE2"/>
              </a:buClr>
              <a:buFont typeface="Arial" panose="020B0604020202020204" pitchFamily="34" charset="0"/>
              <a:buChar char="•"/>
            </a:pPr>
            <a:r>
              <a:rPr lang="en-US" sz="1600" dirty="0">
                <a:solidFill>
                  <a:srgbClr val="000000"/>
                </a:solidFill>
              </a:rPr>
              <a:t>HCV NS5B nucleotide polymerase inhibitor</a:t>
            </a:r>
          </a:p>
          <a:p>
            <a:pPr marL="228600" indent="-228600">
              <a:buClr>
                <a:srgbClr val="00ACE2"/>
              </a:buClr>
              <a:buFont typeface="Arial" panose="020B0604020202020204" pitchFamily="34" charset="0"/>
              <a:buChar char="•"/>
            </a:pPr>
            <a:r>
              <a:rPr lang="en-US" sz="1600" dirty="0">
                <a:solidFill>
                  <a:srgbClr val="000000"/>
                </a:solidFill>
              </a:rPr>
              <a:t>225 mg per tablet</a:t>
            </a:r>
          </a:p>
        </p:txBody>
      </p:sp>
      <p:grpSp>
        <p:nvGrpSpPr>
          <p:cNvPr id="14" name="Group 13"/>
          <p:cNvGrpSpPr/>
          <p:nvPr/>
        </p:nvGrpSpPr>
        <p:grpSpPr>
          <a:xfrm>
            <a:off x="2900065" y="3562867"/>
            <a:ext cx="3107177" cy="316153"/>
            <a:chOff x="2683565" y="2358136"/>
            <a:chExt cx="3689074" cy="785189"/>
          </a:xfrm>
        </p:grpSpPr>
        <p:cxnSp>
          <p:nvCxnSpPr>
            <p:cNvPr id="15" name="Straight Connector 14"/>
            <p:cNvCxnSpPr/>
            <p:nvPr/>
          </p:nvCxnSpPr>
          <p:spPr>
            <a:xfrm flipV="1">
              <a:off x="2683565" y="2358136"/>
              <a:ext cx="0" cy="785189"/>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372639" y="2358136"/>
              <a:ext cx="0" cy="785189"/>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38200" y="2674072"/>
            <a:ext cx="2429784" cy="686775"/>
          </a:xfrm>
          <a:prstGeom prst="rect">
            <a:avLst/>
          </a:prstGeom>
          <a:noFill/>
        </p:spPr>
        <p:txBody>
          <a:bodyPr wrap="square" rtlCol="0">
            <a:spAutoFit/>
          </a:bodyPr>
          <a:lstStyle/>
          <a:p>
            <a:pPr marL="228600" indent="-228600">
              <a:buClr>
                <a:srgbClr val="26D0B4"/>
              </a:buClr>
              <a:buFont typeface="Arial" panose="020B0604020202020204" pitchFamily="34" charset="0"/>
              <a:buChar char="•"/>
            </a:pPr>
            <a:r>
              <a:rPr lang="en-US" sz="1600" dirty="0">
                <a:solidFill>
                  <a:srgbClr val="000000"/>
                </a:solidFill>
              </a:rPr>
              <a:t>HCV NS3/4A protease inhibitor</a:t>
            </a:r>
          </a:p>
          <a:p>
            <a:pPr marL="228600" indent="-228600">
              <a:buClr>
                <a:srgbClr val="26D0B4"/>
              </a:buClr>
              <a:buFont typeface="Arial" panose="020B0604020202020204" pitchFamily="34" charset="0"/>
              <a:buChar char="•"/>
            </a:pPr>
            <a:r>
              <a:rPr lang="en-US" sz="1600" dirty="0">
                <a:solidFill>
                  <a:srgbClr val="000000"/>
                </a:solidFill>
              </a:rPr>
              <a:t>50 mg per </a:t>
            </a:r>
            <a:r>
              <a:rPr lang="en-US" sz="1600" dirty="0" smtClean="0">
                <a:solidFill>
                  <a:srgbClr val="000000"/>
                </a:solidFill>
              </a:rPr>
              <a:t>tablet</a:t>
            </a:r>
            <a:endParaRPr lang="en-US" sz="1600" dirty="0">
              <a:solidFill>
                <a:srgbClr val="000000"/>
              </a:solidFill>
            </a:endParaRPr>
          </a:p>
        </p:txBody>
      </p:sp>
      <p:sp>
        <p:nvSpPr>
          <p:cNvPr id="24" name="Rectangle 23"/>
          <p:cNvSpPr/>
          <p:nvPr/>
        </p:nvSpPr>
        <p:spPr>
          <a:xfrm>
            <a:off x="3229525" y="3376856"/>
            <a:ext cx="2529827" cy="4700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25" name="Straight Connector 24"/>
          <p:cNvCxnSpPr>
            <a:endCxn id="24" idx="2"/>
          </p:cNvCxnSpPr>
          <p:nvPr/>
        </p:nvCxnSpPr>
        <p:spPr>
          <a:xfrm flipH="1" flipV="1">
            <a:off x="4494438" y="3423860"/>
            <a:ext cx="1362" cy="673959"/>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8932" y="819150"/>
            <a:ext cx="7938956"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21368B"/>
                </a:solidFill>
              </a:rPr>
              <a:t>C</a:t>
            </a:r>
            <a:r>
              <a:rPr lang="en-US" dirty="0" smtClean="0">
                <a:solidFill>
                  <a:srgbClr val="21368B"/>
                </a:solidFill>
              </a:rPr>
              <a:t>o-formulated </a:t>
            </a:r>
            <a:r>
              <a:rPr lang="en-US" dirty="0">
                <a:solidFill>
                  <a:srgbClr val="21368B"/>
                </a:solidFill>
              </a:rPr>
              <a:t>as a fixed-dose combination tablet; </a:t>
            </a:r>
            <a:r>
              <a:rPr lang="en-US" dirty="0" smtClean="0">
                <a:solidFill>
                  <a:srgbClr val="21368B"/>
                </a:solidFill>
              </a:rPr>
              <a:t>administered </a:t>
            </a:r>
            <a:r>
              <a:rPr lang="en-US" dirty="0">
                <a:solidFill>
                  <a:srgbClr val="21368B"/>
                </a:solidFill>
              </a:rPr>
              <a:t>as 2 tablets once-daily for a total daily dose of </a:t>
            </a:r>
            <a:r>
              <a:rPr lang="en-US" dirty="0" smtClean="0">
                <a:solidFill>
                  <a:srgbClr val="21368B"/>
                </a:solidFill>
              </a:rPr>
              <a:t>100 </a:t>
            </a:r>
            <a:r>
              <a:rPr lang="en-US" dirty="0">
                <a:solidFill>
                  <a:srgbClr val="21368B"/>
                </a:solidFill>
              </a:rPr>
              <a:t>mg grazoprevir (GZR), </a:t>
            </a:r>
            <a:r>
              <a:rPr lang="en-US" dirty="0" smtClean="0">
                <a:solidFill>
                  <a:srgbClr val="21368B"/>
                </a:solidFill>
              </a:rPr>
              <a:t>60 </a:t>
            </a:r>
            <a:r>
              <a:rPr lang="en-US" dirty="0">
                <a:solidFill>
                  <a:srgbClr val="21368B"/>
                </a:solidFill>
              </a:rPr>
              <a:t>mg ruzasvir (RZR), and 450 mg </a:t>
            </a:r>
            <a:r>
              <a:rPr lang="en-US" dirty="0" smtClean="0">
                <a:solidFill>
                  <a:srgbClr val="21368B"/>
                </a:solidFill>
              </a:rPr>
              <a:t>of uprifosbuvir (UPR; MK-3682). </a:t>
            </a:r>
            <a:endParaRPr lang="en-US" dirty="0">
              <a:solidFill>
                <a:srgbClr val="21368B"/>
              </a:solidFill>
            </a:endParaRPr>
          </a:p>
          <a:p>
            <a:pPr marL="285750" indent="-285750">
              <a:buFont typeface="Arial" panose="020B0604020202020204" pitchFamily="34" charset="0"/>
              <a:buChar char="•"/>
            </a:pPr>
            <a:r>
              <a:rPr lang="en-US" dirty="0" smtClean="0">
                <a:solidFill>
                  <a:srgbClr val="21368B"/>
                </a:solidFill>
              </a:rPr>
              <a:t>GZR + RZR + UPR has been shown to be effective, safe, and well tolerated for  treatment-naïve </a:t>
            </a:r>
            <a:r>
              <a:rPr lang="en-US" dirty="0">
                <a:solidFill>
                  <a:srgbClr val="21368B"/>
                </a:solidFill>
              </a:rPr>
              <a:t>and </a:t>
            </a:r>
            <a:r>
              <a:rPr lang="en-US" dirty="0" smtClean="0">
                <a:solidFill>
                  <a:srgbClr val="21368B"/>
                </a:solidFill>
              </a:rPr>
              <a:t>peg-interferon/ribavirin-treatment experienced HCV GT1, 2 and 3-infected persons with SVR rates &gt;90%</a:t>
            </a:r>
            <a:r>
              <a:rPr lang="en-US" baseline="30000" dirty="0" smtClean="0">
                <a:solidFill>
                  <a:srgbClr val="21368B"/>
                </a:solidFill>
              </a:rPr>
              <a:t>1,2</a:t>
            </a:r>
            <a:r>
              <a:rPr lang="en-US" dirty="0" smtClean="0">
                <a:solidFill>
                  <a:srgbClr val="21368B"/>
                </a:solidFill>
              </a:rPr>
              <a:t>.</a:t>
            </a:r>
          </a:p>
        </p:txBody>
      </p:sp>
      <p:grpSp>
        <p:nvGrpSpPr>
          <p:cNvPr id="27" name="Group 26"/>
          <p:cNvGrpSpPr/>
          <p:nvPr/>
        </p:nvGrpSpPr>
        <p:grpSpPr>
          <a:xfrm>
            <a:off x="2543622" y="3865132"/>
            <a:ext cx="4009579" cy="1178922"/>
            <a:chOff x="2543621" y="5153507"/>
            <a:chExt cx="4009579" cy="1571895"/>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621" y="6115619"/>
              <a:ext cx="4009579" cy="609783"/>
            </a:xfrm>
            <a:prstGeom prst="rect">
              <a:avLst/>
            </a:prstGeom>
          </p:spPr>
        </p:pic>
        <p:sp>
          <p:nvSpPr>
            <p:cNvPr id="30" name="Round Same Side Corner Rectangle 29"/>
            <p:cNvSpPr/>
            <p:nvPr/>
          </p:nvSpPr>
          <p:spPr>
            <a:xfrm rot="5400000" flipH="1">
              <a:off x="5408309" y="4970727"/>
              <a:ext cx="915821" cy="1373961"/>
            </a:xfrm>
            <a:prstGeom prst="round2SameRect">
              <a:avLst>
                <a:gd name="adj1" fmla="val 50000"/>
                <a:gd name="adj2" fmla="val 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30"/>
            <p:cNvSpPr/>
            <p:nvPr/>
          </p:nvSpPr>
          <p:spPr>
            <a:xfrm>
              <a:off x="5181600" y="5237494"/>
              <a:ext cx="1312660" cy="779700"/>
            </a:xfrm>
            <a:prstGeom prst="rect">
              <a:avLst/>
            </a:prstGeom>
          </p:spPr>
          <p:txBody>
            <a:bodyPr wrap="square" anchor="ctr">
              <a:spAutoFit/>
            </a:bodyPr>
            <a:lstStyle/>
            <a:p>
              <a:pPr algn="ctr"/>
              <a:r>
                <a:rPr lang="en-US" sz="1400" b="1" dirty="0" smtClean="0">
                  <a:solidFill>
                    <a:srgbClr val="FFFFFF"/>
                  </a:solidFill>
                  <a:latin typeface="Arial" panose="020B0604020202020204" pitchFamily="34" charset="0"/>
                  <a:cs typeface="Arial" panose="020B0604020202020204" pitchFamily="34" charset="0"/>
                </a:rPr>
                <a:t>Uprifosbuvir</a:t>
              </a:r>
              <a:endParaRPr lang="en-US" b="1" dirty="0">
                <a:solidFill>
                  <a:srgbClr val="FFFFFF"/>
                </a:solidFill>
                <a:latin typeface="Arial" panose="020B0604020202020204" pitchFamily="34" charset="0"/>
                <a:cs typeface="Arial" panose="020B0604020202020204" pitchFamily="34" charset="0"/>
              </a:endParaRPr>
            </a:p>
            <a:p>
              <a:pPr algn="ctr"/>
              <a:r>
                <a:rPr lang="en-US" b="1" dirty="0" smtClean="0">
                  <a:solidFill>
                    <a:srgbClr val="FFFFFF"/>
                  </a:solidFill>
                  <a:latin typeface="Arial" panose="020B0604020202020204" pitchFamily="34" charset="0"/>
                  <a:cs typeface="Arial" panose="020B0604020202020204" pitchFamily="34" charset="0"/>
                </a:rPr>
                <a:t>(UPR)</a:t>
              </a:r>
              <a:endParaRPr lang="en-US" b="1" dirty="0">
                <a:solidFill>
                  <a:srgbClr val="FFFFFF"/>
                </a:solidFill>
                <a:latin typeface="Arial" panose="020B0604020202020204" pitchFamily="34" charset="0"/>
                <a:cs typeface="Arial" panose="020B0604020202020204" pitchFamily="34" charset="0"/>
              </a:endParaRPr>
            </a:p>
          </p:txBody>
        </p:sp>
        <p:grpSp>
          <p:nvGrpSpPr>
            <p:cNvPr id="32" name="Group 31"/>
            <p:cNvGrpSpPr/>
            <p:nvPr/>
          </p:nvGrpSpPr>
          <p:grpSpPr>
            <a:xfrm>
              <a:off x="3636963" y="5199797"/>
              <a:ext cx="1724164" cy="915821"/>
              <a:chOff x="3636963" y="5199797"/>
              <a:chExt cx="1724164" cy="915821"/>
            </a:xfrm>
          </p:grpSpPr>
          <p:sp>
            <p:nvSpPr>
              <p:cNvPr id="36" name="Rectangle 35"/>
              <p:cNvSpPr/>
              <p:nvPr/>
            </p:nvSpPr>
            <p:spPr>
              <a:xfrm>
                <a:off x="3810000" y="5199797"/>
                <a:ext cx="1371600" cy="915821"/>
              </a:xfrm>
              <a:prstGeom prst="rect">
                <a:avLst/>
              </a:prstGeom>
              <a:gradFill flip="none" rotWithShape="1">
                <a:gsLst>
                  <a:gs pos="25000">
                    <a:srgbClr val="00B0F0">
                      <a:shade val="30000"/>
                      <a:satMod val="115000"/>
                    </a:srgbClr>
                  </a:gs>
                  <a:gs pos="68000">
                    <a:srgbClr val="00B0F0">
                      <a:shade val="67500"/>
                      <a:satMod val="115000"/>
                    </a:srgbClr>
                  </a:gs>
                  <a:gs pos="99000">
                    <a:srgbClr val="00B0F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p:nvSpPr>
            <p:spPr>
              <a:xfrm>
                <a:off x="3636963" y="5257797"/>
                <a:ext cx="1724164" cy="779700"/>
              </a:xfrm>
              <a:prstGeom prst="rect">
                <a:avLst/>
              </a:prstGeom>
            </p:spPr>
            <p:txBody>
              <a:bodyPr wrap="square" anchor="ctr">
                <a:spAutoFit/>
              </a:bodyPr>
              <a:lstStyle/>
              <a:p>
                <a:pPr algn="ctr"/>
                <a:r>
                  <a:rPr lang="en-US" sz="1400" b="1" dirty="0">
                    <a:solidFill>
                      <a:srgbClr val="FFFFFF"/>
                    </a:solidFill>
                    <a:latin typeface="Arial" panose="020B0604020202020204" pitchFamily="34" charset="0"/>
                    <a:cs typeface="Arial" panose="020B0604020202020204" pitchFamily="34" charset="0"/>
                  </a:rPr>
                  <a:t>Ruzasvir</a:t>
                </a:r>
              </a:p>
              <a:p>
                <a:pPr algn="ctr"/>
                <a:r>
                  <a:rPr lang="en-US" b="1" dirty="0" smtClean="0">
                    <a:solidFill>
                      <a:srgbClr val="FFFFFF"/>
                    </a:solidFill>
                    <a:latin typeface="Arial" panose="020B0604020202020204" pitchFamily="34" charset="0"/>
                    <a:cs typeface="Arial" panose="020B0604020202020204" pitchFamily="34" charset="0"/>
                  </a:rPr>
                  <a:t>(RZR)</a:t>
                </a:r>
                <a:endParaRPr lang="en-US" b="1" dirty="0">
                  <a:solidFill>
                    <a:srgbClr val="FFFFFF"/>
                  </a:solidFill>
                  <a:latin typeface="Arial" panose="020B0604020202020204" pitchFamily="34" charset="0"/>
                  <a:cs typeface="Arial" panose="020B0604020202020204" pitchFamily="34" charset="0"/>
                </a:endParaRPr>
              </a:p>
            </p:txBody>
          </p:sp>
        </p:grpSp>
        <p:grpSp>
          <p:nvGrpSpPr>
            <p:cNvPr id="33" name="Group 32"/>
            <p:cNvGrpSpPr/>
            <p:nvPr/>
          </p:nvGrpSpPr>
          <p:grpSpPr>
            <a:xfrm>
              <a:off x="2543622" y="5153507"/>
              <a:ext cx="1332148" cy="962112"/>
              <a:chOff x="2362203" y="5153507"/>
              <a:chExt cx="1332148" cy="962112"/>
            </a:xfrm>
          </p:grpSpPr>
          <p:sp>
            <p:nvSpPr>
              <p:cNvPr id="34" name="Round Same Side Corner Rectangle 33"/>
              <p:cNvSpPr/>
              <p:nvPr/>
            </p:nvSpPr>
            <p:spPr>
              <a:xfrm rot="16200000">
                <a:off x="2537482" y="5024520"/>
                <a:ext cx="915820" cy="1266378"/>
              </a:xfrm>
              <a:prstGeom prst="round2SameRect">
                <a:avLst>
                  <a:gd name="adj1" fmla="val 49423"/>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TextBox 34"/>
              <p:cNvSpPr txBox="1"/>
              <p:nvPr/>
            </p:nvSpPr>
            <p:spPr>
              <a:xfrm>
                <a:off x="2427977" y="5153507"/>
                <a:ext cx="1266374" cy="861775"/>
              </a:xfrm>
              <a:prstGeom prst="rect">
                <a:avLst/>
              </a:prstGeom>
              <a:noFill/>
            </p:spPr>
            <p:txBody>
              <a:bodyPr wrap="square" rtlCol="0">
                <a:spAutoFit/>
              </a:bodyPr>
              <a:lstStyle/>
              <a:p>
                <a:pPr algn="ctr"/>
                <a:r>
                  <a:rPr lang="en-US" sz="1400" b="1" dirty="0" smtClean="0">
                    <a:solidFill>
                      <a:srgbClr val="FFFFFF"/>
                    </a:solidFill>
                    <a:latin typeface="Arial" panose="020B0604020202020204" pitchFamily="34" charset="0"/>
                    <a:cs typeface="Arial" panose="020B0604020202020204" pitchFamily="34" charset="0"/>
                  </a:rPr>
                  <a:t>Grazoprevir</a:t>
                </a:r>
                <a:r>
                  <a:rPr lang="en-US" b="1" dirty="0" smtClean="0">
                    <a:solidFill>
                      <a:srgbClr val="FFFFFF"/>
                    </a:solidFill>
                    <a:latin typeface="Arial" panose="020B0604020202020204" pitchFamily="34" charset="0"/>
                    <a:cs typeface="Arial" panose="020B0604020202020204" pitchFamily="34" charset="0"/>
                  </a:rPr>
                  <a:t> (GZR)</a:t>
                </a:r>
                <a:endParaRPr lang="en-US" b="1" dirty="0">
                  <a:solidFill>
                    <a:srgbClr val="FFFFFF"/>
                  </a:solidFill>
                  <a:latin typeface="Arial" panose="020B0604020202020204" pitchFamily="34" charset="0"/>
                  <a:cs typeface="Arial" panose="020B0604020202020204" pitchFamily="34" charset="0"/>
                </a:endParaRPr>
              </a:p>
            </p:txBody>
          </p:sp>
        </p:grpSp>
      </p:grpSp>
      <p:sp>
        <p:nvSpPr>
          <p:cNvPr id="28" name="TextBox 27"/>
          <p:cNvSpPr txBox="1"/>
          <p:nvPr/>
        </p:nvSpPr>
        <p:spPr>
          <a:xfrm>
            <a:off x="76200" y="4476750"/>
            <a:ext cx="2618435" cy="553998"/>
          </a:xfrm>
          <a:prstGeom prst="rect">
            <a:avLst/>
          </a:prstGeom>
          <a:noFill/>
        </p:spPr>
        <p:txBody>
          <a:bodyPr wrap="square" rtlCol="0">
            <a:spAutoFit/>
          </a:bodyPr>
          <a:lstStyle/>
          <a:p>
            <a:r>
              <a:rPr lang="da-DK" sz="1000" dirty="0">
                <a:solidFill>
                  <a:srgbClr val="000000"/>
                </a:solidFill>
              </a:rPr>
              <a:t>1. Gane EJ et al</a:t>
            </a:r>
            <a:r>
              <a:rPr lang="da-DK" sz="1000" dirty="0" smtClean="0">
                <a:solidFill>
                  <a:srgbClr val="000000"/>
                </a:solidFill>
              </a:rPr>
              <a:t>., </a:t>
            </a:r>
            <a:r>
              <a:rPr lang="da-DK" sz="1000" dirty="0">
                <a:solidFill>
                  <a:srgbClr val="000000"/>
                </a:solidFill>
              </a:rPr>
              <a:t>EASL, abstract SAT-139, 2016</a:t>
            </a:r>
          </a:p>
          <a:p>
            <a:r>
              <a:rPr lang="da-DK" sz="1000" dirty="0">
                <a:solidFill>
                  <a:srgbClr val="000000"/>
                </a:solidFill>
              </a:rPr>
              <a:t>2. Gane EJ et al</a:t>
            </a:r>
            <a:r>
              <a:rPr lang="da-DK" sz="1000" dirty="0" smtClean="0">
                <a:solidFill>
                  <a:srgbClr val="000000"/>
                </a:solidFill>
              </a:rPr>
              <a:t>., </a:t>
            </a:r>
            <a:r>
              <a:rPr lang="da-DK" sz="1000" dirty="0">
                <a:solidFill>
                  <a:srgbClr val="000000"/>
                </a:solidFill>
              </a:rPr>
              <a:t>AASLD, abstract LB-15, 2015</a:t>
            </a:r>
          </a:p>
          <a:p>
            <a:r>
              <a:rPr lang="da-DK" sz="1000" dirty="0">
                <a:solidFill>
                  <a:srgbClr val="000000"/>
                </a:solidFill>
              </a:rPr>
              <a:t>3. Tong, et al., J Med </a:t>
            </a:r>
            <a:r>
              <a:rPr lang="da-DK" sz="1000" dirty="0" smtClean="0">
                <a:solidFill>
                  <a:srgbClr val="000000"/>
                </a:solidFill>
              </a:rPr>
              <a:t>Chem 60:290, 2017</a:t>
            </a:r>
            <a:endParaRPr lang="en-US" sz="1000" dirty="0">
              <a:solidFill>
                <a:srgbClr val="000000"/>
              </a:solidFill>
            </a:endParaRPr>
          </a:p>
        </p:txBody>
      </p:sp>
    </p:spTree>
    <p:extLst>
      <p:ext uri="{BB962C8B-B14F-4D97-AF65-F5344CB8AC3E}">
        <p14:creationId xmlns:p14="http://schemas.microsoft.com/office/powerpoint/2010/main" val="1527031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628650"/>
          </a:xfrm>
        </p:spPr>
        <p:txBody>
          <a:bodyPr/>
          <a:lstStyle/>
          <a:p>
            <a:r>
              <a:rPr lang="en-US" dirty="0"/>
              <a:t>Background and Aim</a:t>
            </a:r>
          </a:p>
        </p:txBody>
      </p:sp>
      <p:sp>
        <p:nvSpPr>
          <p:cNvPr id="4" name="Content Placeholder 3"/>
          <p:cNvSpPr>
            <a:spLocks noGrp="1"/>
          </p:cNvSpPr>
          <p:nvPr>
            <p:ph idx="1"/>
          </p:nvPr>
        </p:nvSpPr>
        <p:spPr>
          <a:xfrm>
            <a:off x="457200" y="1085850"/>
            <a:ext cx="8229600" cy="3829050"/>
          </a:xfrm>
        </p:spPr>
        <p:txBody>
          <a:bodyPr>
            <a:noAutofit/>
          </a:bodyPr>
          <a:lstStyle/>
          <a:p>
            <a:r>
              <a:rPr lang="en-US" sz="2000" dirty="0" smtClean="0"/>
              <a:t>Individuals </a:t>
            </a:r>
            <a:r>
              <a:rPr lang="en-US" sz="2000" dirty="0"/>
              <a:t>who have failed a direct-acting antiviral (DAA) containing regimen represent a growing unmet medical </a:t>
            </a:r>
            <a:r>
              <a:rPr lang="en-US" sz="2000" dirty="0" smtClean="0"/>
              <a:t>need.</a:t>
            </a:r>
          </a:p>
          <a:p>
            <a:r>
              <a:rPr lang="en-US" sz="2000" dirty="0" smtClean="0"/>
              <a:t>This population </a:t>
            </a:r>
            <a:r>
              <a:rPr lang="en-US" sz="2000" dirty="0"/>
              <a:t>may have a higher prevalence of negative predictors </a:t>
            </a:r>
            <a:r>
              <a:rPr lang="en-US" sz="2000" dirty="0" smtClean="0"/>
              <a:t>such </a:t>
            </a:r>
            <a:r>
              <a:rPr lang="en-US" sz="2000" dirty="0"/>
              <a:t>as cirrhosis, prior </a:t>
            </a:r>
            <a:r>
              <a:rPr lang="en-US" sz="2000" dirty="0" smtClean="0"/>
              <a:t>interferon treatment, </a:t>
            </a:r>
            <a:r>
              <a:rPr lang="en-US" sz="2000" dirty="0"/>
              <a:t>and </a:t>
            </a:r>
            <a:r>
              <a:rPr lang="en-US" sz="2000" dirty="0" smtClean="0"/>
              <a:t>baseline or selected resistance-associated substitutions </a:t>
            </a:r>
            <a:r>
              <a:rPr lang="en-US" sz="2000" dirty="0"/>
              <a:t>(</a:t>
            </a:r>
            <a:r>
              <a:rPr lang="en-US" sz="2000" dirty="0" smtClean="0"/>
              <a:t>RASs</a:t>
            </a:r>
            <a:r>
              <a:rPr lang="en-US" sz="2000" dirty="0"/>
              <a:t>), including dual or multi-class </a:t>
            </a:r>
            <a:r>
              <a:rPr lang="en-US" sz="2000" dirty="0" smtClean="0"/>
              <a:t>RASs</a:t>
            </a:r>
            <a:r>
              <a:rPr lang="en-US" sz="2000" dirty="0"/>
              <a:t>. </a:t>
            </a:r>
          </a:p>
          <a:p>
            <a:r>
              <a:rPr lang="en-US" sz="2000" dirty="0" smtClean="0"/>
              <a:t>This </a:t>
            </a:r>
            <a:r>
              <a:rPr lang="en-US" sz="2000" dirty="0"/>
              <a:t>trial evaluated the safety and efficacy of the regimen of GZR (NS3/4A protease inhibitor</a:t>
            </a:r>
            <a:r>
              <a:rPr lang="en-US" sz="2000" dirty="0" smtClean="0"/>
              <a:t>) / RZR </a:t>
            </a:r>
            <a:r>
              <a:rPr lang="en-US" sz="2000" dirty="0"/>
              <a:t>(NS5A inhibitor</a:t>
            </a:r>
            <a:r>
              <a:rPr lang="en-US" sz="2000" dirty="0" smtClean="0"/>
              <a:t>) / UPR (NS5B </a:t>
            </a:r>
            <a:r>
              <a:rPr lang="en-US" sz="2000" dirty="0"/>
              <a:t>polymerase </a:t>
            </a:r>
            <a:r>
              <a:rPr lang="en-US" sz="2000" dirty="0" smtClean="0"/>
              <a:t>inhibitor) in HCV GT1-infected persons </a:t>
            </a:r>
            <a:r>
              <a:rPr lang="en-US" sz="2000" dirty="0"/>
              <a:t>who failed a previous DAA regimen.</a:t>
            </a:r>
          </a:p>
        </p:txBody>
      </p:sp>
    </p:spTree>
    <p:extLst>
      <p:ext uri="{BB962C8B-B14F-4D97-AF65-F5344CB8AC3E}">
        <p14:creationId xmlns:p14="http://schemas.microsoft.com/office/powerpoint/2010/main" val="3183337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389" y="228601"/>
            <a:ext cx="4219810" cy="584775"/>
          </a:xfrm>
          <a:prstGeom prst="rect">
            <a:avLst/>
          </a:prstGeom>
          <a:noFill/>
        </p:spPr>
        <p:txBody>
          <a:bodyPr wrap="none" rtlCol="0">
            <a:spAutoFit/>
          </a:bodyPr>
          <a:lstStyle/>
          <a:p>
            <a:r>
              <a:rPr lang="en-US" sz="3200" b="1" dirty="0">
                <a:solidFill>
                  <a:srgbClr val="21368B"/>
                </a:solidFill>
              </a:rPr>
              <a:t>Methods: </a:t>
            </a:r>
            <a:r>
              <a:rPr lang="en-US" sz="3200" b="1" dirty="0" smtClean="0">
                <a:solidFill>
                  <a:srgbClr val="21368B"/>
                </a:solidFill>
              </a:rPr>
              <a:t>Study </a:t>
            </a:r>
            <a:r>
              <a:rPr lang="en-US" sz="3200" b="1" dirty="0">
                <a:solidFill>
                  <a:srgbClr val="21368B"/>
                </a:solidFill>
              </a:rPr>
              <a:t>Design</a:t>
            </a:r>
            <a:endParaRPr lang="en-US" sz="2800" dirty="0">
              <a:solidFill>
                <a:srgbClr val="21368B"/>
              </a:solidFill>
            </a:endParaRPr>
          </a:p>
        </p:txBody>
      </p:sp>
      <p:sp>
        <p:nvSpPr>
          <p:cNvPr id="32" name="Rectangle 31"/>
          <p:cNvSpPr/>
          <p:nvPr/>
        </p:nvSpPr>
        <p:spPr>
          <a:xfrm>
            <a:off x="101600" y="4028196"/>
            <a:ext cx="7996237" cy="923330"/>
          </a:xfrm>
          <a:prstGeom prst="rect">
            <a:avLst/>
          </a:prstGeom>
        </p:spPr>
        <p:txBody>
          <a:bodyPr wrap="square">
            <a:spAutoFit/>
          </a:bodyPr>
          <a:lstStyle/>
          <a:p>
            <a:pPr>
              <a:lnSpc>
                <a:spcPct val="90000"/>
              </a:lnSpc>
              <a:defRPr/>
            </a:pPr>
            <a:r>
              <a:rPr lang="en-US" sz="1200" dirty="0">
                <a:solidFill>
                  <a:sysClr val="windowText" lastClr="000000"/>
                </a:solidFill>
              </a:rPr>
              <a:t>GZR: 100 mg once-daily; RZR: 60 mg once-daily; UPR: 450 mg once-daily; TW= treatment week; FW=follow-up week; LDV=</a:t>
            </a:r>
            <a:r>
              <a:rPr lang="en-US" sz="1200" dirty="0" err="1">
                <a:solidFill>
                  <a:sysClr val="windowText" lastClr="000000"/>
                </a:solidFill>
              </a:rPr>
              <a:t>ledipasvir</a:t>
            </a:r>
            <a:r>
              <a:rPr lang="en-US" sz="1200" dirty="0">
                <a:solidFill>
                  <a:sysClr val="windowText" lastClr="000000"/>
                </a:solidFill>
              </a:rPr>
              <a:t>; </a:t>
            </a:r>
            <a:r>
              <a:rPr lang="en-US" sz="1200" dirty="0" smtClean="0">
                <a:solidFill>
                  <a:sysClr val="windowText" lastClr="000000"/>
                </a:solidFill>
              </a:rPr>
              <a:t>SOF=</a:t>
            </a:r>
            <a:r>
              <a:rPr lang="en-US" sz="1200" dirty="0" err="1" smtClean="0">
                <a:solidFill>
                  <a:sysClr val="windowText" lastClr="000000"/>
                </a:solidFill>
              </a:rPr>
              <a:t>sofosbuvir</a:t>
            </a:r>
            <a:r>
              <a:rPr lang="en-US" sz="1200" dirty="0" smtClean="0">
                <a:solidFill>
                  <a:sysClr val="windowText" lastClr="000000"/>
                </a:solidFill>
              </a:rPr>
              <a:t>.</a:t>
            </a:r>
            <a:endParaRPr lang="en-US" sz="1200" dirty="0">
              <a:solidFill>
                <a:sysClr val="windowText" lastClr="000000"/>
              </a:solidFill>
            </a:endParaRPr>
          </a:p>
          <a:p>
            <a:pPr>
              <a:lnSpc>
                <a:spcPct val="90000"/>
              </a:lnSpc>
              <a:defRPr/>
            </a:pPr>
            <a:r>
              <a:rPr lang="en-US" sz="1200" dirty="0">
                <a:solidFill>
                  <a:srgbClr val="000000"/>
                </a:solidFill>
              </a:rPr>
              <a:t>*SVR12 = HCV RNA &lt;15 IU/mL at 12 weeks after end of treatment (COBAS™ </a:t>
            </a:r>
            <a:r>
              <a:rPr lang="en-US" sz="1200" dirty="0" err="1">
                <a:solidFill>
                  <a:srgbClr val="000000"/>
                </a:solidFill>
              </a:rPr>
              <a:t>AmpliPrep</a:t>
            </a:r>
            <a:r>
              <a:rPr lang="en-US" sz="1200" dirty="0">
                <a:solidFill>
                  <a:srgbClr val="000000"/>
                </a:solidFill>
              </a:rPr>
              <a:t>/COBAS™ </a:t>
            </a:r>
            <a:r>
              <a:rPr lang="en-US" sz="1200" dirty="0" err="1">
                <a:solidFill>
                  <a:srgbClr val="000000"/>
                </a:solidFill>
              </a:rPr>
              <a:t>Taqman</a:t>
            </a:r>
            <a:r>
              <a:rPr lang="en-US" sz="1200" dirty="0">
                <a:solidFill>
                  <a:srgbClr val="000000"/>
                </a:solidFill>
              </a:rPr>
              <a:t>™ HCV Test, v2.0®).</a:t>
            </a:r>
          </a:p>
          <a:p>
            <a:pPr>
              <a:lnSpc>
                <a:spcPct val="90000"/>
              </a:lnSpc>
              <a:defRPr/>
            </a:pPr>
            <a:r>
              <a:rPr lang="en-US" sz="1200" dirty="0">
                <a:solidFill>
                  <a:srgbClr val="000000"/>
                </a:solidFill>
              </a:rPr>
              <a:t>†RBV dose based on body weight (&lt;65 kg=800 mg/d; 65-85 kg=1000 mg/d; &gt;85-105 kg=1200 mg/d; &gt;105 kg=1400 mg/d).</a:t>
            </a:r>
          </a:p>
          <a:p>
            <a:pPr>
              <a:lnSpc>
                <a:spcPct val="90000"/>
              </a:lnSpc>
              <a:defRPr/>
            </a:pPr>
            <a:r>
              <a:rPr lang="en-US" sz="1200" dirty="0" smtClean="0">
                <a:solidFill>
                  <a:srgbClr val="000000"/>
                </a:solidFill>
              </a:rPr>
              <a:t>Individuals </a:t>
            </a:r>
            <a:r>
              <a:rPr lang="en-US" sz="1200" dirty="0">
                <a:solidFill>
                  <a:srgbClr val="000000"/>
                </a:solidFill>
              </a:rPr>
              <a:t>could be compensated cirrhotic (platelet cutoff=75,000/</a:t>
            </a:r>
            <a:r>
              <a:rPr lang="en-US" sz="1200" dirty="0" err="1">
                <a:solidFill>
                  <a:srgbClr val="000000"/>
                </a:solidFill>
              </a:rPr>
              <a:t>μL</a:t>
            </a:r>
            <a:r>
              <a:rPr lang="en-US" sz="1200" dirty="0">
                <a:solidFill>
                  <a:srgbClr val="000000"/>
                </a:solidFill>
              </a:rPr>
              <a:t>; excluded Child-Pugh B &amp; C) or non-cirrhotic </a:t>
            </a:r>
            <a:r>
              <a:rPr lang="en-US" sz="1200" dirty="0" smtClean="0">
                <a:solidFill>
                  <a:srgbClr val="000000"/>
                </a:solidFill>
              </a:rPr>
              <a:t>individuals. </a:t>
            </a:r>
            <a:endParaRPr lang="en-US" sz="1200" dirty="0">
              <a:solidFill>
                <a:srgbClr val="000000"/>
              </a:solidFill>
            </a:endParaRPr>
          </a:p>
        </p:txBody>
      </p:sp>
      <p:sp>
        <p:nvSpPr>
          <p:cNvPr id="86" name="Right Arrow Callout 85"/>
          <p:cNvSpPr/>
          <p:nvPr/>
        </p:nvSpPr>
        <p:spPr>
          <a:xfrm rot="5400000">
            <a:off x="6669430" y="1391840"/>
            <a:ext cx="2958415" cy="1219200"/>
          </a:xfrm>
          <a:prstGeom prst="rightArrowCallout">
            <a:avLst>
              <a:gd name="adj1" fmla="val 15625"/>
              <a:gd name="adj2" fmla="val 18750"/>
              <a:gd name="adj3" fmla="val 25000"/>
              <a:gd name="adj4" fmla="val 13350"/>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smtClean="0">
                <a:solidFill>
                  <a:srgbClr val="FFFFFF"/>
                </a:solidFill>
              </a:rPr>
              <a:t>SVR12*</a:t>
            </a:r>
            <a:endParaRPr lang="en-US" sz="1400" dirty="0">
              <a:solidFill>
                <a:srgbClr val="FFFFFF"/>
              </a:solidFill>
            </a:endParaRPr>
          </a:p>
          <a:p>
            <a:pPr algn="ctr"/>
            <a:r>
              <a:rPr lang="en-US" sz="1400" dirty="0">
                <a:solidFill>
                  <a:srgbClr val="FFFFFF"/>
                </a:solidFill>
              </a:rPr>
              <a:t>1° Endpoint</a:t>
            </a:r>
          </a:p>
        </p:txBody>
      </p:sp>
      <p:sp>
        <p:nvSpPr>
          <p:cNvPr id="3" name="TextBox 2"/>
          <p:cNvSpPr txBox="1"/>
          <p:nvPr/>
        </p:nvSpPr>
        <p:spPr>
          <a:xfrm>
            <a:off x="617866" y="742950"/>
            <a:ext cx="6541766"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This multicenter, open-label trial randomized 94 HCV GT1-infected </a:t>
            </a:r>
            <a:r>
              <a:rPr lang="en-US" dirty="0" smtClean="0"/>
              <a:t>participants </a:t>
            </a:r>
            <a:r>
              <a:rPr lang="en-US" dirty="0"/>
              <a:t>who relapsed after a </a:t>
            </a:r>
            <a:r>
              <a:rPr lang="en-US" dirty="0" smtClean="0"/>
              <a:t>regimen </a:t>
            </a:r>
            <a:r>
              <a:rPr lang="en-US" dirty="0"/>
              <a:t>of LDV/SOF or </a:t>
            </a:r>
            <a:r>
              <a:rPr lang="en-US" dirty="0" smtClean="0"/>
              <a:t>EBR/GZR (randomized 1:1; stratified </a:t>
            </a:r>
            <a:r>
              <a:rPr lang="en-US" dirty="0"/>
              <a:t>by GT1a/1b and </a:t>
            </a:r>
            <a:r>
              <a:rPr lang="en-US" dirty="0" smtClean="0"/>
              <a:t>cirrhosis).</a:t>
            </a:r>
            <a:endParaRPr lang="en-US" dirty="0">
              <a:solidFill>
                <a:srgbClr val="000000"/>
              </a:solidFill>
            </a:endParaRPr>
          </a:p>
        </p:txBody>
      </p:sp>
      <p:grpSp>
        <p:nvGrpSpPr>
          <p:cNvPr id="4" name="Group 3"/>
          <p:cNvGrpSpPr/>
          <p:nvPr/>
        </p:nvGrpSpPr>
        <p:grpSpPr>
          <a:xfrm>
            <a:off x="607583" y="1857021"/>
            <a:ext cx="8044071" cy="2085243"/>
            <a:chOff x="566529" y="2768600"/>
            <a:chExt cx="8044071" cy="2780324"/>
          </a:xfrm>
        </p:grpSpPr>
        <p:sp>
          <p:nvSpPr>
            <p:cNvPr id="47" name="Rounded Rectangle 46"/>
            <p:cNvSpPr/>
            <p:nvPr/>
          </p:nvSpPr>
          <p:spPr>
            <a:xfrm>
              <a:off x="837950" y="2768600"/>
              <a:ext cx="2994854" cy="812800"/>
            </a:xfrm>
            <a:prstGeom prst="roundRect">
              <a:avLst/>
            </a:prstGeom>
            <a:solidFill>
              <a:srgbClr val="00CC00">
                <a:alpha val="30196"/>
              </a:srgbClr>
            </a:solidFill>
            <a:ln w="25400" cap="flat" cmpd="sng" algn="ctr">
              <a:solidFill>
                <a:srgbClr val="000000"/>
              </a:solidFill>
              <a:prstDash val="solid"/>
            </a:ln>
            <a:effectLst/>
          </p:spPr>
          <p:txBody>
            <a:bodyPr rtlCol="0" anchor="ctr"/>
            <a:lstStyle/>
            <a:p>
              <a:pPr algn="ctr">
                <a:lnSpc>
                  <a:spcPts val="2500"/>
                </a:lnSpc>
                <a:defRPr/>
              </a:pPr>
              <a:r>
                <a:rPr lang="en-US" sz="2000" b="1" kern="0" dirty="0" smtClean="0">
                  <a:solidFill>
                    <a:srgbClr val="000000"/>
                  </a:solidFill>
                </a:rPr>
                <a:t>GZR </a:t>
              </a:r>
              <a:r>
                <a:rPr lang="en-US" sz="2000" b="1" kern="0" dirty="0">
                  <a:solidFill>
                    <a:srgbClr val="000000"/>
                  </a:solidFill>
                </a:rPr>
                <a:t>+ </a:t>
              </a:r>
              <a:r>
                <a:rPr lang="en-US" sz="2000" b="1" kern="0" dirty="0" smtClean="0">
                  <a:solidFill>
                    <a:srgbClr val="000000"/>
                  </a:solidFill>
                </a:rPr>
                <a:t>RZR + UPR </a:t>
              </a:r>
            </a:p>
            <a:p>
              <a:pPr algn="ctr">
                <a:lnSpc>
                  <a:spcPts val="2500"/>
                </a:lnSpc>
                <a:defRPr/>
              </a:pPr>
              <a:r>
                <a:rPr lang="en-US" sz="2000" b="1" kern="0" dirty="0" smtClean="0">
                  <a:solidFill>
                    <a:srgbClr val="000000"/>
                  </a:solidFill>
                </a:rPr>
                <a:t>+ RBV† </a:t>
              </a:r>
              <a:r>
                <a:rPr lang="en-US" sz="2000" b="1" kern="0" dirty="0">
                  <a:solidFill>
                    <a:srgbClr val="000000"/>
                  </a:solidFill>
                </a:rPr>
                <a:t>(16 weeks</a:t>
              </a:r>
              <a:r>
                <a:rPr lang="en-US" sz="2000" b="1" kern="0" dirty="0" smtClean="0">
                  <a:solidFill>
                    <a:srgbClr val="000000"/>
                  </a:solidFill>
                </a:rPr>
                <a:t>), n=45 </a:t>
              </a:r>
              <a:endParaRPr lang="en-US" sz="2000" b="1" kern="0" dirty="0">
                <a:solidFill>
                  <a:srgbClr val="000000"/>
                </a:solidFill>
              </a:endParaRPr>
            </a:p>
          </p:txBody>
        </p:sp>
        <p:sp>
          <p:nvSpPr>
            <p:cNvPr id="34" name="TextBox 33"/>
            <p:cNvSpPr txBox="1"/>
            <p:nvPr/>
          </p:nvSpPr>
          <p:spPr>
            <a:xfrm>
              <a:off x="1905000" y="5097519"/>
              <a:ext cx="609600" cy="451405"/>
            </a:xfrm>
            <a:prstGeom prst="rect">
              <a:avLst/>
            </a:prstGeom>
            <a:noFill/>
          </p:spPr>
          <p:txBody>
            <a:bodyPr wrap="square" rtlCol="0">
              <a:spAutoFit/>
            </a:bodyPr>
            <a:lstStyle/>
            <a:p>
              <a:pPr algn="ctr">
                <a:defRPr/>
              </a:pPr>
              <a:r>
                <a:rPr lang="en-US" sz="1600" b="1" kern="0" dirty="0">
                  <a:solidFill>
                    <a:prstClr val="black"/>
                  </a:solidFill>
                </a:rPr>
                <a:t>TW8</a:t>
              </a:r>
            </a:p>
          </p:txBody>
        </p:sp>
        <p:sp>
          <p:nvSpPr>
            <p:cNvPr id="40" name="TextBox 39"/>
            <p:cNvSpPr txBox="1"/>
            <p:nvPr/>
          </p:nvSpPr>
          <p:spPr>
            <a:xfrm>
              <a:off x="3267986" y="5097519"/>
              <a:ext cx="914400" cy="451405"/>
            </a:xfrm>
            <a:prstGeom prst="rect">
              <a:avLst/>
            </a:prstGeom>
            <a:noFill/>
          </p:spPr>
          <p:txBody>
            <a:bodyPr wrap="square" rtlCol="0">
              <a:spAutoFit/>
            </a:bodyPr>
            <a:lstStyle/>
            <a:p>
              <a:pPr algn="ctr">
                <a:defRPr/>
              </a:pPr>
              <a:r>
                <a:rPr lang="en-US" sz="1600" b="1" kern="0" dirty="0">
                  <a:solidFill>
                    <a:prstClr val="black"/>
                  </a:solidFill>
                </a:rPr>
                <a:t>TW16</a:t>
              </a:r>
            </a:p>
          </p:txBody>
        </p:sp>
        <p:sp>
          <p:nvSpPr>
            <p:cNvPr id="41" name="TextBox 40"/>
            <p:cNvSpPr txBox="1"/>
            <p:nvPr/>
          </p:nvSpPr>
          <p:spPr>
            <a:xfrm>
              <a:off x="5273011" y="5076043"/>
              <a:ext cx="731578" cy="451405"/>
            </a:xfrm>
            <a:prstGeom prst="rect">
              <a:avLst/>
            </a:prstGeom>
            <a:noFill/>
          </p:spPr>
          <p:txBody>
            <a:bodyPr wrap="square" rtlCol="0">
              <a:spAutoFit/>
            </a:bodyPr>
            <a:lstStyle/>
            <a:p>
              <a:pPr algn="ctr">
                <a:defRPr/>
              </a:pPr>
              <a:r>
                <a:rPr lang="en-US" sz="1600" b="1" kern="0" dirty="0">
                  <a:solidFill>
                    <a:prstClr val="black"/>
                  </a:solidFill>
                </a:rPr>
                <a:t>TW24</a:t>
              </a:r>
            </a:p>
          </p:txBody>
        </p:sp>
        <p:cxnSp>
          <p:nvCxnSpPr>
            <p:cNvPr id="54" name="Straight Connector 53"/>
            <p:cNvCxnSpPr/>
            <p:nvPr/>
          </p:nvCxnSpPr>
          <p:spPr>
            <a:xfrm>
              <a:off x="2209800" y="4936621"/>
              <a:ext cx="0" cy="190500"/>
            </a:xfrm>
            <a:prstGeom prst="line">
              <a:avLst/>
            </a:prstGeom>
            <a:noFill/>
            <a:ln w="28575" cap="flat" cmpd="sng" algn="ctr">
              <a:solidFill>
                <a:srgbClr val="000000"/>
              </a:solidFill>
              <a:prstDash val="solid"/>
            </a:ln>
            <a:effectLst/>
          </p:spPr>
        </p:cxnSp>
        <p:cxnSp>
          <p:nvCxnSpPr>
            <p:cNvPr id="55" name="Straight Connector 54"/>
            <p:cNvCxnSpPr/>
            <p:nvPr/>
          </p:nvCxnSpPr>
          <p:spPr>
            <a:xfrm>
              <a:off x="3832804" y="4945855"/>
              <a:ext cx="0" cy="190500"/>
            </a:xfrm>
            <a:prstGeom prst="line">
              <a:avLst/>
            </a:prstGeom>
            <a:noFill/>
            <a:ln w="28575" cap="flat" cmpd="sng" algn="ctr">
              <a:solidFill>
                <a:srgbClr val="000000"/>
              </a:solidFill>
              <a:prstDash val="solid"/>
            </a:ln>
            <a:effectLst/>
          </p:spPr>
        </p:cxnSp>
        <p:cxnSp>
          <p:nvCxnSpPr>
            <p:cNvPr id="64" name="Straight Connector 63"/>
            <p:cNvCxnSpPr/>
            <p:nvPr/>
          </p:nvCxnSpPr>
          <p:spPr>
            <a:xfrm>
              <a:off x="5638800" y="4953000"/>
              <a:ext cx="0" cy="190500"/>
            </a:xfrm>
            <a:prstGeom prst="line">
              <a:avLst/>
            </a:prstGeom>
            <a:noFill/>
            <a:ln w="28575" cap="flat" cmpd="sng" algn="ctr">
              <a:solidFill>
                <a:srgbClr val="000000"/>
              </a:solidFill>
              <a:prstDash val="solid"/>
            </a:ln>
            <a:effectLst/>
          </p:spPr>
        </p:cxnSp>
        <p:cxnSp>
          <p:nvCxnSpPr>
            <p:cNvPr id="87" name="Straight Connector 86"/>
            <p:cNvCxnSpPr/>
            <p:nvPr/>
          </p:nvCxnSpPr>
          <p:spPr>
            <a:xfrm>
              <a:off x="838200" y="4938711"/>
              <a:ext cx="6088841" cy="1428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888941" y="4876800"/>
              <a:ext cx="76200" cy="152400"/>
            </a:xfrm>
            <a:prstGeom prst="line">
              <a:avLst/>
            </a:prstGeom>
            <a:noFill/>
            <a:ln w="28575" cap="flat" cmpd="sng" algn="ctr">
              <a:solidFill>
                <a:srgbClr val="000000"/>
              </a:solidFill>
              <a:prstDash val="solid"/>
            </a:ln>
            <a:effectLst/>
          </p:spPr>
        </p:cxnSp>
        <p:cxnSp>
          <p:nvCxnSpPr>
            <p:cNvPr id="37" name="Straight Connector 36"/>
            <p:cNvCxnSpPr/>
            <p:nvPr/>
          </p:nvCxnSpPr>
          <p:spPr>
            <a:xfrm flipH="1">
              <a:off x="6971212" y="4876800"/>
              <a:ext cx="76200" cy="152400"/>
            </a:xfrm>
            <a:prstGeom prst="line">
              <a:avLst/>
            </a:prstGeom>
            <a:noFill/>
            <a:ln w="28575" cap="flat" cmpd="sng" algn="ctr">
              <a:solidFill>
                <a:srgbClr val="000000"/>
              </a:solidFill>
              <a:prstDash val="solid"/>
            </a:ln>
            <a:effectLst/>
          </p:spPr>
        </p:cxnSp>
        <p:cxnSp>
          <p:nvCxnSpPr>
            <p:cNvPr id="45" name="Straight Connector 44"/>
            <p:cNvCxnSpPr/>
            <p:nvPr/>
          </p:nvCxnSpPr>
          <p:spPr>
            <a:xfrm flipV="1">
              <a:off x="7009312" y="4953000"/>
              <a:ext cx="1144088" cy="1051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148637" y="4938711"/>
              <a:ext cx="0" cy="190500"/>
            </a:xfrm>
            <a:prstGeom prst="line">
              <a:avLst/>
            </a:prstGeom>
            <a:noFill/>
            <a:ln w="28575" cap="flat" cmpd="sng" algn="ctr">
              <a:solidFill>
                <a:srgbClr val="000000"/>
              </a:solidFill>
              <a:prstDash val="solid"/>
            </a:ln>
            <a:effectLst/>
          </p:spPr>
        </p:cxnSp>
        <p:sp>
          <p:nvSpPr>
            <p:cNvPr id="48" name="TextBox 47"/>
            <p:cNvSpPr txBox="1"/>
            <p:nvPr/>
          </p:nvSpPr>
          <p:spPr>
            <a:xfrm>
              <a:off x="7696200" y="5067360"/>
              <a:ext cx="914400" cy="451405"/>
            </a:xfrm>
            <a:prstGeom prst="rect">
              <a:avLst/>
            </a:prstGeom>
            <a:noFill/>
          </p:spPr>
          <p:txBody>
            <a:bodyPr wrap="square" rtlCol="0">
              <a:spAutoFit/>
            </a:bodyPr>
            <a:lstStyle/>
            <a:p>
              <a:pPr algn="ctr">
                <a:defRPr/>
              </a:pPr>
              <a:r>
                <a:rPr lang="en-US" sz="1600" b="1" kern="0" dirty="0">
                  <a:solidFill>
                    <a:prstClr val="black"/>
                  </a:solidFill>
                </a:rPr>
                <a:t>FW12</a:t>
              </a:r>
            </a:p>
          </p:txBody>
        </p:sp>
        <p:cxnSp>
          <p:nvCxnSpPr>
            <p:cNvPr id="61" name="Straight Arrow Connector 60"/>
            <p:cNvCxnSpPr>
              <a:stCxn id="47" idx="3"/>
            </p:cNvCxnSpPr>
            <p:nvPr/>
          </p:nvCxnSpPr>
          <p:spPr>
            <a:xfrm>
              <a:off x="3832804" y="3175000"/>
              <a:ext cx="4168196" cy="0"/>
            </a:xfrm>
            <a:prstGeom prst="straightConnector1">
              <a:avLst/>
            </a:prstGeom>
            <a:noFill/>
            <a:ln w="9525" cap="flat" cmpd="sng" algn="ctr">
              <a:solidFill>
                <a:srgbClr val="21368B"/>
              </a:solidFill>
              <a:prstDash val="dash"/>
              <a:tailEnd type="triangle"/>
            </a:ln>
            <a:effectLst/>
          </p:spPr>
        </p:cxnSp>
        <p:sp>
          <p:nvSpPr>
            <p:cNvPr id="29" name="Rounded Rectangle 28"/>
            <p:cNvSpPr/>
            <p:nvPr/>
          </p:nvSpPr>
          <p:spPr>
            <a:xfrm>
              <a:off x="852006" y="3820160"/>
              <a:ext cx="4767221" cy="812800"/>
            </a:xfrm>
            <a:prstGeom prst="roundRect">
              <a:avLst/>
            </a:prstGeom>
            <a:solidFill>
              <a:srgbClr val="0000CC"/>
            </a:solidFill>
            <a:ln w="25400" cap="flat" cmpd="sng" algn="ctr">
              <a:solidFill>
                <a:srgbClr val="000000"/>
              </a:solidFill>
              <a:prstDash val="solid"/>
            </a:ln>
            <a:effectLst/>
          </p:spPr>
          <p:txBody>
            <a:bodyPr rtlCol="0" anchor="ctr"/>
            <a:lstStyle/>
            <a:p>
              <a:pPr algn="ctr">
                <a:defRPr/>
              </a:pPr>
              <a:r>
                <a:rPr lang="en-US" sz="2000" b="1" kern="0" dirty="0" smtClean="0">
                  <a:solidFill>
                    <a:schemeClr val="bg1"/>
                  </a:solidFill>
                </a:rPr>
                <a:t>GZR </a:t>
              </a:r>
              <a:r>
                <a:rPr lang="en-US" sz="2000" b="1" kern="0" dirty="0">
                  <a:solidFill>
                    <a:schemeClr val="bg1"/>
                  </a:solidFill>
                </a:rPr>
                <a:t>+ </a:t>
              </a:r>
              <a:r>
                <a:rPr lang="en-US" sz="2000" b="1" kern="0" dirty="0" smtClean="0">
                  <a:solidFill>
                    <a:schemeClr val="bg1"/>
                  </a:solidFill>
                </a:rPr>
                <a:t>RZR + UPR </a:t>
              </a:r>
            </a:p>
            <a:p>
              <a:pPr algn="ctr">
                <a:defRPr/>
              </a:pPr>
              <a:r>
                <a:rPr lang="en-US" sz="2000" b="1" kern="0" dirty="0" smtClean="0">
                  <a:solidFill>
                    <a:schemeClr val="bg1"/>
                  </a:solidFill>
                </a:rPr>
                <a:t>(</a:t>
              </a:r>
              <a:r>
                <a:rPr lang="en-US" sz="2000" b="1" kern="0" dirty="0">
                  <a:solidFill>
                    <a:schemeClr val="bg1"/>
                  </a:solidFill>
                </a:rPr>
                <a:t>24 weeks</a:t>
              </a:r>
              <a:r>
                <a:rPr lang="en-US" sz="2000" b="1" kern="0" dirty="0" smtClean="0">
                  <a:solidFill>
                    <a:schemeClr val="bg1"/>
                  </a:solidFill>
                </a:rPr>
                <a:t>), n=49</a:t>
              </a:r>
              <a:endParaRPr lang="en-US" sz="2000" b="1" kern="0" dirty="0">
                <a:solidFill>
                  <a:schemeClr val="bg1"/>
                </a:solidFill>
              </a:endParaRPr>
            </a:p>
          </p:txBody>
        </p:sp>
        <p:cxnSp>
          <p:nvCxnSpPr>
            <p:cNvPr id="31" name="Straight Arrow Connector 30"/>
            <p:cNvCxnSpPr>
              <a:stCxn id="29" idx="3"/>
            </p:cNvCxnSpPr>
            <p:nvPr/>
          </p:nvCxnSpPr>
          <p:spPr>
            <a:xfrm>
              <a:off x="5619227" y="4226560"/>
              <a:ext cx="2362200" cy="0"/>
            </a:xfrm>
            <a:prstGeom prst="straightConnector1">
              <a:avLst/>
            </a:prstGeom>
            <a:noFill/>
            <a:ln w="9525" cap="flat" cmpd="sng" algn="ctr">
              <a:solidFill>
                <a:srgbClr val="21368B"/>
              </a:solidFill>
              <a:prstDash val="dash"/>
              <a:tailEnd type="triangle"/>
            </a:ln>
            <a:effectLst/>
          </p:spPr>
        </p:cxnSp>
        <p:sp>
          <p:nvSpPr>
            <p:cNvPr id="33" name="TextBox 32"/>
            <p:cNvSpPr txBox="1"/>
            <p:nvPr/>
          </p:nvSpPr>
          <p:spPr>
            <a:xfrm>
              <a:off x="566529" y="5097519"/>
              <a:ext cx="609600" cy="451405"/>
            </a:xfrm>
            <a:prstGeom prst="rect">
              <a:avLst/>
            </a:prstGeom>
            <a:noFill/>
          </p:spPr>
          <p:txBody>
            <a:bodyPr wrap="square" rtlCol="0">
              <a:spAutoFit/>
            </a:bodyPr>
            <a:lstStyle/>
            <a:p>
              <a:pPr algn="ctr">
                <a:defRPr/>
              </a:pPr>
              <a:r>
                <a:rPr lang="en-US" sz="1600" b="1" kern="0" dirty="0">
                  <a:solidFill>
                    <a:prstClr val="black"/>
                  </a:solidFill>
                </a:rPr>
                <a:t>D1</a:t>
              </a:r>
            </a:p>
          </p:txBody>
        </p:sp>
        <p:cxnSp>
          <p:nvCxnSpPr>
            <p:cNvPr id="38" name="Straight Connector 37"/>
            <p:cNvCxnSpPr/>
            <p:nvPr/>
          </p:nvCxnSpPr>
          <p:spPr>
            <a:xfrm>
              <a:off x="837950" y="4933435"/>
              <a:ext cx="0" cy="190500"/>
            </a:xfrm>
            <a:prstGeom prst="line">
              <a:avLst/>
            </a:prstGeom>
            <a:noFill/>
            <a:ln w="28575" cap="flat" cmpd="sng" algn="ctr">
              <a:solidFill>
                <a:srgbClr val="000000"/>
              </a:solidFill>
              <a:prstDash val="solid"/>
            </a:ln>
            <a:effectLst/>
          </p:spPr>
        </p:cxnSp>
      </p:grpSp>
      <p:cxnSp>
        <p:nvCxnSpPr>
          <p:cNvPr id="6" name="Straight Connector 5"/>
          <p:cNvCxnSpPr/>
          <p:nvPr/>
        </p:nvCxnSpPr>
        <p:spPr>
          <a:xfrm flipH="1">
            <a:off x="6982820" y="2095169"/>
            <a:ext cx="95280" cy="12722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064352" y="2100457"/>
            <a:ext cx="95280" cy="12722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984705" y="2886880"/>
            <a:ext cx="86622" cy="12722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066237" y="2892168"/>
            <a:ext cx="86622" cy="12722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202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937437709"/>
              </p:ext>
            </p:extLst>
          </p:nvPr>
        </p:nvGraphicFramePr>
        <p:xfrm>
          <a:off x="342900" y="440577"/>
          <a:ext cx="8382000" cy="3480107"/>
        </p:xfrm>
        <a:graphic>
          <a:graphicData uri="http://schemas.openxmlformats.org/drawingml/2006/table">
            <a:tbl>
              <a:tblPr firstRow="1" bandRow="1">
                <a:tableStyleId>{5940675A-B579-460E-94D1-54222C63F5DA}</a:tableStyleId>
              </a:tblPr>
              <a:tblGrid>
                <a:gridCol w="3639278">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770922">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5"/>
                    </a:ext>
                  </a:extLst>
                </a:gridCol>
              </a:tblGrid>
              <a:tr h="407014">
                <a:tc>
                  <a:txBody>
                    <a:bodyPr/>
                    <a:lstStyle/>
                    <a:p>
                      <a:pPr marL="0" marR="0" algn="ctr">
                        <a:lnSpc>
                          <a:spcPct val="80000"/>
                        </a:lnSpc>
                        <a:spcBef>
                          <a:spcPts val="0"/>
                        </a:spcBef>
                        <a:spcAft>
                          <a:spcPts val="0"/>
                        </a:spcAft>
                      </a:pPr>
                      <a:r>
                        <a:rPr lang="en-US" sz="2400" b="1" dirty="0">
                          <a:solidFill>
                            <a:schemeClr val="tx1"/>
                          </a:solidFill>
                          <a:effectLst/>
                          <a:latin typeface="+mn-lt"/>
                          <a:ea typeface="Times New Roman"/>
                          <a:cs typeface="Arial" panose="020B0604020202020204" pitchFamily="34" charset="0"/>
                        </a:rPr>
                        <a:t>Demographics</a:t>
                      </a:r>
                    </a:p>
                  </a:txBody>
                  <a:tcPr marL="68580" marR="68580"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173037"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16 Weeks + RBV, n=44*</a:t>
                      </a:r>
                      <a:endParaRPr kumimoji="0" lang="en-US" sz="12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T="34290" marB="3429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24 Weeks without RBV, n=49</a:t>
                      </a:r>
                      <a:endParaRPr lang="en-US" sz="1200" b="1" dirty="0">
                        <a:solidFill>
                          <a:srgbClr val="000000"/>
                        </a:solidFill>
                        <a:latin typeface="+mn-lt"/>
                        <a:cs typeface="Arial" panose="020B0604020202020204" pitchFamily="34" charset="0"/>
                      </a:endParaRPr>
                    </a:p>
                  </a:txBody>
                  <a:tcPr marT="34290" marB="3429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Bef>
                          <a:spcPts val="0"/>
                        </a:spcBef>
                      </a:pPr>
                      <a:r>
                        <a:rPr lang="en-US" sz="1200" b="1" dirty="0">
                          <a:solidFill>
                            <a:srgbClr val="000000"/>
                          </a:solidFill>
                          <a:latin typeface="+mn-lt"/>
                          <a:cs typeface="Arial" panose="020B0604020202020204" pitchFamily="34" charset="0"/>
                        </a:rPr>
                        <a:t>Overall </a:t>
                      </a:r>
                      <a:r>
                        <a:rPr lang="en-US" sz="1200" b="1" dirty="0" smtClean="0">
                          <a:solidFill>
                            <a:srgbClr val="000000"/>
                          </a:solidFill>
                          <a:latin typeface="+mn-lt"/>
                          <a:cs typeface="Arial" panose="020B0604020202020204" pitchFamily="34" charset="0"/>
                        </a:rPr>
                        <a:t>GT1 </a:t>
                      </a:r>
                    </a:p>
                    <a:p>
                      <a:pPr algn="ctr">
                        <a:lnSpc>
                          <a:spcPct val="80000"/>
                        </a:lnSpc>
                        <a:spcBef>
                          <a:spcPts val="0"/>
                        </a:spcBef>
                      </a:pPr>
                      <a:r>
                        <a:rPr lang="en-US" sz="1200" b="1" dirty="0" smtClean="0">
                          <a:solidFill>
                            <a:srgbClr val="000000"/>
                          </a:solidFill>
                          <a:latin typeface="+mn-lt"/>
                          <a:cs typeface="Arial" panose="020B0604020202020204" pitchFamily="34" charset="0"/>
                        </a:rPr>
                        <a:t>N=93*</a:t>
                      </a:r>
                      <a:endParaRPr lang="en-US" sz="1200" b="1" dirty="0">
                        <a:solidFill>
                          <a:srgbClr val="000000"/>
                        </a:solidFill>
                        <a:latin typeface="+mn-lt"/>
                        <a:cs typeface="Arial" panose="020B0604020202020204" pitchFamily="34" charset="0"/>
                      </a:endParaRPr>
                    </a:p>
                  </a:txBody>
                  <a:tcPr marT="34290" marB="3429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34689">
                <a:tc>
                  <a:txBody>
                    <a:bodyPr/>
                    <a:lstStyle/>
                    <a:p>
                      <a:pPr marL="0" marR="0">
                        <a:lnSpc>
                          <a:spcPct val="80000"/>
                        </a:lnSpc>
                        <a:spcBef>
                          <a:spcPts val="0"/>
                        </a:spcBef>
                        <a:spcAft>
                          <a:spcPts val="0"/>
                        </a:spcAft>
                      </a:pPr>
                      <a:r>
                        <a:rPr lang="en-US" sz="1200" b="1" dirty="0">
                          <a:solidFill>
                            <a:srgbClr val="000000"/>
                          </a:solidFill>
                          <a:effectLst/>
                          <a:latin typeface="+mn-lt"/>
                          <a:ea typeface="Times New Roman"/>
                          <a:cs typeface="Arial" panose="020B0604020202020204" pitchFamily="34" charset="0"/>
                        </a:rPr>
                        <a:t>Male, n (%)                                      </a:t>
                      </a:r>
                    </a:p>
                  </a:txBody>
                  <a:tcPr marL="68580" marR="68580" marT="7144"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37 (84)</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43 (88)</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80 (86)</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10002"/>
                  </a:ext>
                </a:extLst>
              </a:tr>
              <a:tr h="229351">
                <a:tc>
                  <a:txBody>
                    <a:bodyPr/>
                    <a:lstStyle/>
                    <a:p>
                      <a:pPr marL="0" marR="0">
                        <a:lnSpc>
                          <a:spcPct val="80000"/>
                        </a:lnSpc>
                        <a:spcBef>
                          <a:spcPts val="0"/>
                        </a:spcBef>
                        <a:spcAft>
                          <a:spcPts val="0"/>
                        </a:spcAft>
                      </a:pPr>
                      <a:r>
                        <a:rPr lang="en-US" sz="1200" b="1" dirty="0">
                          <a:solidFill>
                            <a:srgbClr val="000000"/>
                          </a:solidFill>
                          <a:effectLst/>
                          <a:latin typeface="+mn-lt"/>
                          <a:ea typeface="Times New Roman"/>
                          <a:cs typeface="Arial" panose="020B0604020202020204" pitchFamily="34" charset="0"/>
                        </a:rPr>
                        <a:t>Age, median years, (range) </a:t>
                      </a:r>
                    </a:p>
                  </a:txBody>
                  <a:tcPr marL="68580" marR="68580" marT="7144" marB="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61.0 (33 to 70)</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60.0 (25 to 71)</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60.0 (25 to 71)</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extLst>
                  <a:ext uri="{0D108BD9-81ED-4DB2-BD59-A6C34878D82A}">
                    <a16:rowId xmlns="" xmlns:a16="http://schemas.microsoft.com/office/drawing/2014/main" val="10003"/>
                  </a:ext>
                </a:extLst>
              </a:tr>
              <a:tr h="234689">
                <a:tc>
                  <a:txBody>
                    <a:bodyPr/>
                    <a:lstStyle/>
                    <a:p>
                      <a:pPr marL="0" marR="0">
                        <a:lnSpc>
                          <a:spcPct val="80000"/>
                        </a:lnSpc>
                        <a:spcBef>
                          <a:spcPts val="0"/>
                        </a:spcBef>
                        <a:spcAft>
                          <a:spcPts val="0"/>
                        </a:spcAft>
                      </a:pPr>
                      <a:r>
                        <a:rPr lang="en-US" sz="1200" b="1" dirty="0">
                          <a:solidFill>
                            <a:srgbClr val="000000"/>
                          </a:solidFill>
                          <a:effectLst/>
                          <a:latin typeface="+mn-lt"/>
                          <a:ea typeface="Times New Roman"/>
                          <a:cs typeface="Arial" panose="020B0604020202020204" pitchFamily="34" charset="0"/>
                        </a:rPr>
                        <a:t>Race, White, n (%)</a:t>
                      </a:r>
                    </a:p>
                  </a:txBody>
                  <a:tcPr marL="68580" marR="68580" marT="7144" marB="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31</a:t>
                      </a:r>
                      <a:r>
                        <a:rPr lang="en-NZ" sz="1200" baseline="0" dirty="0" smtClean="0">
                          <a:solidFill>
                            <a:srgbClr val="000000"/>
                          </a:solidFill>
                          <a:latin typeface="+mn-lt"/>
                          <a:cs typeface="Arial" panose="020B0604020202020204" pitchFamily="34" charset="0"/>
                        </a:rPr>
                        <a:t> </a:t>
                      </a:r>
                      <a:r>
                        <a:rPr lang="en-NZ" sz="1200" dirty="0" smtClean="0">
                          <a:solidFill>
                            <a:srgbClr val="000000"/>
                          </a:solidFill>
                          <a:latin typeface="+mn-lt"/>
                          <a:cs typeface="Arial" panose="020B0604020202020204" pitchFamily="34" charset="0"/>
                        </a:rPr>
                        <a:t>(71)</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37 (76)</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68 (73)</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extLst>
                  <a:ext uri="{0D108BD9-81ED-4DB2-BD59-A6C34878D82A}">
                    <a16:rowId xmlns="" xmlns:a16="http://schemas.microsoft.com/office/drawing/2014/main" val="10004"/>
                  </a:ext>
                </a:extLst>
              </a:tr>
              <a:tr h="234689">
                <a:tc>
                  <a:txBody>
                    <a:bodyPr/>
                    <a:lstStyle/>
                    <a:p>
                      <a:pPr marL="0" marR="0">
                        <a:lnSpc>
                          <a:spcPct val="80000"/>
                        </a:lnSpc>
                        <a:spcBef>
                          <a:spcPts val="0"/>
                        </a:spcBef>
                        <a:spcAft>
                          <a:spcPts val="0"/>
                        </a:spcAft>
                      </a:pPr>
                      <a:r>
                        <a:rPr lang="en-US" sz="1200" b="1" dirty="0" smtClean="0">
                          <a:solidFill>
                            <a:srgbClr val="000000"/>
                          </a:solidFill>
                          <a:effectLst/>
                          <a:latin typeface="+mn-lt"/>
                          <a:ea typeface="Times New Roman"/>
                          <a:cs typeface="Arial" panose="020B0604020202020204" pitchFamily="34" charset="0"/>
                        </a:rPr>
                        <a:t>HCV Genotype 1a, n (%)</a:t>
                      </a:r>
                      <a:endParaRPr lang="en-US" sz="1200" b="1" dirty="0">
                        <a:solidFill>
                          <a:srgbClr val="000000"/>
                        </a:solidFill>
                        <a:effectLst/>
                        <a:latin typeface="+mn-lt"/>
                        <a:ea typeface="Times New Roman"/>
                        <a:cs typeface="Arial" panose="020B0604020202020204" pitchFamily="34" charset="0"/>
                      </a:endParaRPr>
                    </a:p>
                  </a:txBody>
                  <a:tcPr marL="68580" marR="68580" marT="7144" marB="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40 (91)</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40 (82)</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80 (86)</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r>
              <a:tr h="21488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smtClean="0">
                          <a:solidFill>
                            <a:srgbClr val="000000"/>
                          </a:solidFill>
                          <a:effectLst/>
                          <a:latin typeface="+mn-lt"/>
                          <a:ea typeface="Times New Roman"/>
                          <a:cs typeface="Arial" panose="020B0604020202020204" pitchFamily="34" charset="0"/>
                        </a:rPr>
                        <a:t>Non-cirrhotic, </a:t>
                      </a:r>
                      <a:r>
                        <a:rPr lang="en-US" sz="1200" b="1" dirty="0">
                          <a:solidFill>
                            <a:srgbClr val="000000"/>
                          </a:solidFill>
                          <a:effectLst/>
                          <a:latin typeface="+mn-lt"/>
                          <a:ea typeface="Times New Roman"/>
                          <a:cs typeface="Arial" panose="020B0604020202020204" pitchFamily="34" charset="0"/>
                        </a:rPr>
                        <a:t>n (%)</a:t>
                      </a:r>
                    </a:p>
                  </a:txBody>
                  <a:tcPr marL="68580" marR="68580" marT="7144"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80000"/>
                        </a:lnSpc>
                      </a:pPr>
                      <a:r>
                        <a:rPr lang="en-US" sz="1200" dirty="0" smtClean="0">
                          <a:solidFill>
                            <a:srgbClr val="000000"/>
                          </a:solidFill>
                          <a:latin typeface="+mn-lt"/>
                          <a:cs typeface="Arial" panose="020B0604020202020204" pitchFamily="34" charset="0"/>
                        </a:rPr>
                        <a:t>25 (57)</a:t>
                      </a:r>
                      <a:endParaRPr lang="en-US" sz="1200" dirty="0">
                        <a:solidFill>
                          <a:srgbClr val="000000"/>
                        </a:solidFill>
                        <a:latin typeface="+mn-lt"/>
                        <a:cs typeface="Arial" panose="020B0604020202020204" pitchFamily="34" charset="0"/>
                      </a:endParaRPr>
                    </a:p>
                  </a:txBody>
                  <a:tcPr marT="34290" marB="34290" anchor="b">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80000"/>
                        </a:lnSpc>
                      </a:pPr>
                      <a:r>
                        <a:rPr lang="en-US" sz="1200" dirty="0" smtClean="0">
                          <a:solidFill>
                            <a:srgbClr val="000000"/>
                          </a:solidFill>
                          <a:latin typeface="+mn-lt"/>
                          <a:cs typeface="Arial" panose="020B0604020202020204" pitchFamily="34" charset="0"/>
                        </a:rPr>
                        <a:t>27 (55)</a:t>
                      </a:r>
                      <a:endParaRPr lang="en-US" sz="1200" dirty="0">
                        <a:solidFill>
                          <a:srgbClr val="000000"/>
                        </a:solidFill>
                        <a:latin typeface="+mn-lt"/>
                        <a:cs typeface="Arial" panose="020B0604020202020204" pitchFamily="34" charset="0"/>
                      </a:endParaRPr>
                    </a:p>
                  </a:txBody>
                  <a:tcPr marT="34290" marB="34290" anchor="b">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80000"/>
                        </a:lnSpc>
                      </a:pPr>
                      <a:r>
                        <a:rPr lang="en-US" sz="1200" dirty="0" smtClean="0">
                          <a:solidFill>
                            <a:srgbClr val="000000"/>
                          </a:solidFill>
                          <a:latin typeface="+mn-lt"/>
                          <a:cs typeface="Arial" panose="020B0604020202020204" pitchFamily="34" charset="0"/>
                        </a:rPr>
                        <a:t>52 (56)</a:t>
                      </a:r>
                      <a:endParaRPr lang="en-US" sz="1200" dirty="0">
                        <a:solidFill>
                          <a:srgbClr val="000000"/>
                        </a:solidFill>
                        <a:latin typeface="+mn-lt"/>
                        <a:cs typeface="Arial" panose="020B0604020202020204" pitchFamily="34" charset="0"/>
                      </a:endParaRPr>
                    </a:p>
                  </a:txBody>
                  <a:tcPr marT="34290" marB="34290" anchor="b">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1488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smtClean="0">
                          <a:solidFill>
                            <a:srgbClr val="000000"/>
                          </a:solidFill>
                          <a:effectLst/>
                          <a:latin typeface="+mn-lt"/>
                          <a:ea typeface="Times New Roman"/>
                          <a:cs typeface="Arial" panose="020B0604020202020204" pitchFamily="34" charset="0"/>
                        </a:rPr>
                        <a:t>Cirrhotic, n (%)</a:t>
                      </a:r>
                    </a:p>
                  </a:txBody>
                  <a:tcPr marL="68580" marR="68580" marT="7144"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19 (43)</a:t>
                      </a:r>
                      <a:endParaRPr lang="en-US" sz="1200" dirty="0">
                        <a:solidFill>
                          <a:srgbClr val="000000"/>
                        </a:solidFill>
                        <a:latin typeface="+mn-lt"/>
                        <a:cs typeface="Arial" panose="020B0604020202020204" pitchFamily="34" charset="0"/>
                      </a:endParaRPr>
                    </a:p>
                  </a:txBody>
                  <a:tcPr marT="34290" marB="34290">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21 (43)</a:t>
                      </a:r>
                      <a:r>
                        <a:rPr lang="en-US" sz="1200" b="1" dirty="0" smtClean="0">
                          <a:solidFill>
                            <a:srgbClr val="000000"/>
                          </a:solidFill>
                          <a:effectLst/>
                          <a:latin typeface="+mn-lt"/>
                          <a:ea typeface="Times New Roman"/>
                          <a:cs typeface="Arial" panose="020B0604020202020204" pitchFamily="34" charset="0"/>
                        </a:rPr>
                        <a:t>†</a:t>
                      </a:r>
                      <a:endParaRPr lang="en-US" sz="1200" dirty="0">
                        <a:solidFill>
                          <a:srgbClr val="000000"/>
                        </a:solidFill>
                        <a:latin typeface="+mn-lt"/>
                        <a:cs typeface="Arial" panose="020B0604020202020204" pitchFamily="34" charset="0"/>
                      </a:endParaRPr>
                    </a:p>
                  </a:txBody>
                  <a:tcPr marT="34290" marB="34290">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40 (43)</a:t>
                      </a:r>
                      <a:endParaRPr lang="en-US" sz="1200" dirty="0">
                        <a:solidFill>
                          <a:srgbClr val="000000"/>
                        </a:solidFill>
                        <a:latin typeface="+mn-lt"/>
                        <a:cs typeface="Arial" panose="020B0604020202020204" pitchFamily="34" charset="0"/>
                      </a:endParaRPr>
                    </a:p>
                  </a:txBody>
                  <a:tcPr marT="34290" marB="34290">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884">
                <a:tc>
                  <a:txBody>
                    <a:bodyPr/>
                    <a:lstStyle/>
                    <a:p>
                      <a:pPr marL="0" marR="0">
                        <a:lnSpc>
                          <a:spcPct val="80000"/>
                        </a:lnSpc>
                        <a:spcBef>
                          <a:spcPts val="0"/>
                        </a:spcBef>
                        <a:spcAft>
                          <a:spcPts val="0"/>
                        </a:spcAft>
                      </a:pPr>
                      <a:r>
                        <a:rPr lang="en-US" sz="1200" b="1" dirty="0" smtClean="0">
                          <a:solidFill>
                            <a:srgbClr val="000000"/>
                          </a:solidFill>
                          <a:effectLst/>
                          <a:latin typeface="+mn-lt"/>
                          <a:ea typeface="Times New Roman"/>
                          <a:cs typeface="Arial" panose="020B0604020202020204" pitchFamily="34" charset="0"/>
                        </a:rPr>
                        <a:t>NS5A RASs at baseline, n (%)‡</a:t>
                      </a:r>
                      <a:endParaRPr lang="en-US" sz="1200" b="1" dirty="0">
                        <a:solidFill>
                          <a:srgbClr val="000000"/>
                        </a:solidFill>
                        <a:effectLst/>
                        <a:latin typeface="+mn-lt"/>
                        <a:ea typeface="Times New Roman"/>
                        <a:cs typeface="Arial" panose="020B0604020202020204" pitchFamily="34" charset="0"/>
                      </a:endParaRPr>
                    </a:p>
                  </a:txBody>
                  <a:tcPr marL="68580" marR="6858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32 (79)</a:t>
                      </a:r>
                      <a:endParaRPr lang="en-NZ" sz="12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NZ" sz="1200" dirty="0" smtClean="0">
                          <a:solidFill>
                            <a:srgbClr val="000000"/>
                          </a:solidFill>
                          <a:latin typeface="+mn-lt"/>
                          <a:cs typeface="Arial" panose="020B0604020202020204" pitchFamily="34" charset="0"/>
                        </a:rPr>
                        <a:t>46 (94)</a:t>
                      </a:r>
                      <a:endParaRPr lang="en-NZ" sz="12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NZ" sz="1200" dirty="0" smtClean="0">
                          <a:solidFill>
                            <a:srgbClr val="000000"/>
                          </a:solidFill>
                          <a:latin typeface="+mn-lt"/>
                          <a:cs typeface="Arial" panose="020B0604020202020204" pitchFamily="34" charset="0"/>
                        </a:rPr>
                        <a:t>78 (84)</a:t>
                      </a:r>
                      <a:endParaRPr lang="en-NZ" sz="12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8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smtClean="0">
                          <a:solidFill>
                            <a:srgbClr val="000000"/>
                          </a:solidFill>
                          <a:effectLst/>
                          <a:latin typeface="+mn-lt"/>
                          <a:ea typeface="Times New Roman"/>
                          <a:cs typeface="Arial" panose="020B0604020202020204" pitchFamily="34" charset="0"/>
                        </a:rPr>
                        <a:t>NS3 RASs at baseline, n (%)‡</a:t>
                      </a:r>
                    </a:p>
                  </a:txBody>
                  <a:tcPr marL="68580" marR="68580" marT="7144"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25 (57)</a:t>
                      </a:r>
                      <a:endParaRPr lang="en-NZ" sz="1200" dirty="0">
                        <a:solidFill>
                          <a:srgbClr val="000000"/>
                        </a:solidFill>
                        <a:latin typeface="+mn-lt"/>
                        <a:cs typeface="Arial" panose="020B0604020202020204" pitchFamily="34" charset="0"/>
                      </a:endParaRPr>
                    </a:p>
                  </a:txBody>
                  <a:tcPr marT="34290" marB="3429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0000"/>
                        </a:lnSpc>
                      </a:pPr>
                      <a:r>
                        <a:rPr lang="en-NZ" sz="1200" dirty="0" smtClean="0">
                          <a:solidFill>
                            <a:srgbClr val="000000"/>
                          </a:solidFill>
                          <a:latin typeface="+mn-lt"/>
                          <a:cs typeface="Arial" panose="020B0604020202020204" pitchFamily="34" charset="0"/>
                        </a:rPr>
                        <a:t>35 (71)</a:t>
                      </a:r>
                      <a:endParaRPr lang="en-NZ" sz="1200" dirty="0">
                        <a:solidFill>
                          <a:srgbClr val="000000"/>
                        </a:solidFill>
                        <a:latin typeface="+mn-lt"/>
                        <a:cs typeface="Arial" panose="020B0604020202020204" pitchFamily="34" charset="0"/>
                      </a:endParaRPr>
                    </a:p>
                  </a:txBody>
                  <a:tcPr marT="34290" marB="3429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0000"/>
                        </a:lnSpc>
                      </a:pPr>
                      <a:r>
                        <a:rPr lang="en-NZ" sz="1200" dirty="0" smtClean="0">
                          <a:solidFill>
                            <a:srgbClr val="000000"/>
                          </a:solidFill>
                          <a:latin typeface="+mn-lt"/>
                          <a:cs typeface="Arial" panose="020B0604020202020204" pitchFamily="34" charset="0"/>
                        </a:rPr>
                        <a:t>60 (65)</a:t>
                      </a:r>
                      <a:endParaRPr lang="en-NZ" sz="1200" dirty="0">
                        <a:solidFill>
                          <a:srgbClr val="000000"/>
                        </a:solidFill>
                        <a:latin typeface="+mn-lt"/>
                        <a:cs typeface="Arial" panose="020B0604020202020204" pitchFamily="34" charset="0"/>
                      </a:endParaRPr>
                    </a:p>
                  </a:txBody>
                  <a:tcPr marT="34290" marB="3429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4689">
                <a:tc>
                  <a:txBody>
                    <a:bodyPr/>
                    <a:lstStyle/>
                    <a:p>
                      <a:pPr marL="0" marR="0">
                        <a:lnSpc>
                          <a:spcPct val="80000"/>
                        </a:lnSpc>
                        <a:spcBef>
                          <a:spcPts val="0"/>
                        </a:spcBef>
                        <a:spcAft>
                          <a:spcPts val="0"/>
                        </a:spcAft>
                      </a:pPr>
                      <a:r>
                        <a:rPr lang="en-US" sz="1200" b="1" dirty="0">
                          <a:solidFill>
                            <a:srgbClr val="000000"/>
                          </a:solidFill>
                          <a:effectLst/>
                          <a:latin typeface="+mn-lt"/>
                          <a:ea typeface="Times New Roman"/>
                          <a:cs typeface="Arial" panose="020B0604020202020204" pitchFamily="34" charset="0"/>
                        </a:rPr>
                        <a:t>Baseline HCV </a:t>
                      </a:r>
                      <a:r>
                        <a:rPr lang="en-US" sz="1200" b="1" dirty="0" smtClean="0">
                          <a:solidFill>
                            <a:srgbClr val="000000"/>
                          </a:solidFill>
                          <a:effectLst/>
                          <a:latin typeface="+mn-lt"/>
                          <a:ea typeface="Times New Roman"/>
                          <a:cs typeface="Arial" panose="020B0604020202020204" pitchFamily="34" charset="0"/>
                        </a:rPr>
                        <a:t>RNA &gt;2,000,000 IU/mL, </a:t>
                      </a:r>
                      <a:r>
                        <a:rPr lang="en-US" sz="1200" b="1" dirty="0">
                          <a:solidFill>
                            <a:srgbClr val="000000"/>
                          </a:solidFill>
                          <a:effectLst/>
                          <a:latin typeface="+mn-lt"/>
                          <a:ea typeface="Times New Roman"/>
                          <a:cs typeface="Arial" panose="020B0604020202020204" pitchFamily="34" charset="0"/>
                        </a:rPr>
                        <a:t>n </a:t>
                      </a:r>
                      <a:r>
                        <a:rPr lang="en-US" sz="1200" b="1" dirty="0" smtClean="0">
                          <a:solidFill>
                            <a:srgbClr val="000000"/>
                          </a:solidFill>
                          <a:effectLst/>
                          <a:latin typeface="+mn-lt"/>
                          <a:ea typeface="Times New Roman"/>
                          <a:cs typeface="Arial" panose="020B0604020202020204" pitchFamily="34" charset="0"/>
                        </a:rPr>
                        <a:t>(%)     </a:t>
                      </a:r>
                      <a:endParaRPr lang="en-US" sz="1200" b="1" dirty="0">
                        <a:solidFill>
                          <a:srgbClr val="000000"/>
                        </a:solidFill>
                        <a:effectLst/>
                        <a:latin typeface="+mn-lt"/>
                        <a:ea typeface="Times New Roman"/>
                        <a:cs typeface="Arial" panose="020B0604020202020204" pitchFamily="34" charset="0"/>
                      </a:endParaRPr>
                    </a:p>
                  </a:txBody>
                  <a:tcPr marL="68580" marR="68580"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29 (66)</a:t>
                      </a:r>
                      <a:endParaRPr lang="en-NZ" sz="1200" dirty="0">
                        <a:solidFill>
                          <a:srgbClr val="000000"/>
                        </a:solidFill>
                        <a:latin typeface="+mn-lt"/>
                        <a:cs typeface="Arial" panose="020B0604020202020204" pitchFamily="34" charset="0"/>
                      </a:endParaRPr>
                    </a:p>
                  </a:txBody>
                  <a:tcPr marT="34290" marB="3429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33 (67)</a:t>
                      </a:r>
                      <a:endParaRPr lang="en-NZ" sz="1200" dirty="0">
                        <a:solidFill>
                          <a:srgbClr val="000000"/>
                        </a:solidFill>
                        <a:latin typeface="+mn-lt"/>
                        <a:cs typeface="Arial" panose="020B0604020202020204" pitchFamily="34" charset="0"/>
                      </a:endParaRPr>
                    </a:p>
                  </a:txBody>
                  <a:tcPr marT="34290" marB="3429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62 (67)</a:t>
                      </a:r>
                      <a:endParaRPr lang="en-NZ" sz="1200" dirty="0">
                        <a:solidFill>
                          <a:srgbClr val="000000"/>
                        </a:solidFill>
                        <a:latin typeface="+mn-lt"/>
                        <a:cs typeface="Arial" panose="020B0604020202020204" pitchFamily="34" charset="0"/>
                      </a:endParaRPr>
                    </a:p>
                  </a:txBody>
                  <a:tcPr marT="34290" marB="3429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34689">
                <a:tc>
                  <a:txBody>
                    <a:bodyPr/>
                    <a:lstStyle/>
                    <a:p>
                      <a:pPr marL="0" marR="0">
                        <a:lnSpc>
                          <a:spcPct val="80000"/>
                        </a:lnSpc>
                        <a:spcBef>
                          <a:spcPts val="0"/>
                        </a:spcBef>
                        <a:spcAft>
                          <a:spcPts val="0"/>
                        </a:spcAft>
                      </a:pPr>
                      <a:r>
                        <a:rPr lang="en-US" sz="1200" b="1" dirty="0">
                          <a:solidFill>
                            <a:srgbClr val="000000"/>
                          </a:solidFill>
                          <a:effectLst/>
                          <a:latin typeface="+mn-lt"/>
                          <a:ea typeface="Times New Roman"/>
                          <a:cs typeface="Arial" panose="020B0604020202020204" pitchFamily="34" charset="0"/>
                        </a:rPr>
                        <a:t>Median baseline HCV RNA (log</a:t>
                      </a:r>
                      <a:r>
                        <a:rPr lang="en-US" sz="1200" b="1" baseline="-25000" dirty="0">
                          <a:solidFill>
                            <a:srgbClr val="000000"/>
                          </a:solidFill>
                          <a:effectLst/>
                          <a:latin typeface="+mn-lt"/>
                          <a:ea typeface="Times New Roman"/>
                          <a:cs typeface="Arial" panose="020B0604020202020204" pitchFamily="34" charset="0"/>
                        </a:rPr>
                        <a:t>10</a:t>
                      </a:r>
                      <a:r>
                        <a:rPr lang="en-US" sz="1200" b="1" dirty="0">
                          <a:solidFill>
                            <a:srgbClr val="000000"/>
                          </a:solidFill>
                          <a:effectLst/>
                          <a:latin typeface="+mn-lt"/>
                          <a:ea typeface="Times New Roman"/>
                          <a:cs typeface="Arial" panose="020B0604020202020204" pitchFamily="34" charset="0"/>
                        </a:rPr>
                        <a:t> IU/mL)</a:t>
                      </a:r>
                    </a:p>
                  </a:txBody>
                  <a:tcPr marL="68580" marR="68580"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6.5</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0000"/>
                        </a:lnSpc>
                      </a:pPr>
                      <a:r>
                        <a:rPr lang="en-NZ" sz="1200" dirty="0" smtClean="0">
                          <a:solidFill>
                            <a:srgbClr val="000000"/>
                          </a:solidFill>
                          <a:latin typeface="+mn-lt"/>
                          <a:cs typeface="Arial" panose="020B0604020202020204" pitchFamily="34" charset="0"/>
                        </a:rPr>
                        <a:t>6.4</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0000"/>
                        </a:lnSpc>
                      </a:pPr>
                      <a:r>
                        <a:rPr lang="en-NZ" sz="1200" dirty="0" smtClean="0">
                          <a:solidFill>
                            <a:srgbClr val="000000"/>
                          </a:solidFill>
                          <a:latin typeface="+mn-lt"/>
                          <a:cs typeface="Arial" panose="020B0604020202020204" pitchFamily="34" charset="0"/>
                        </a:rPr>
                        <a:t>6.5</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61188">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smtClean="0">
                          <a:solidFill>
                            <a:srgbClr val="000000"/>
                          </a:solidFill>
                          <a:effectLst/>
                          <a:latin typeface="+mn-lt"/>
                          <a:ea typeface="Times New Roman"/>
                          <a:cs typeface="Arial" panose="020B0604020202020204" pitchFamily="34" charset="0"/>
                        </a:rPr>
                        <a:t>Previously failed: </a:t>
                      </a:r>
                    </a:p>
                    <a:p>
                      <a:pPr marL="0" marR="0" indent="0" algn="l" defTabSz="914400" rtl="0" eaLnBrk="1" fontAlgn="auto" latinLnBrk="0" hangingPunct="1">
                        <a:lnSpc>
                          <a:spcPct val="80000"/>
                        </a:lnSpc>
                        <a:spcBef>
                          <a:spcPts val="0"/>
                        </a:spcBef>
                        <a:spcAft>
                          <a:spcPts val="0"/>
                        </a:spcAft>
                        <a:buClrTx/>
                        <a:buSzTx/>
                        <a:buFontTx/>
                        <a:buNone/>
                        <a:tabLst/>
                        <a:defRPr/>
                      </a:pPr>
                      <a:r>
                        <a:rPr lang="en-US" sz="1200" b="1" baseline="0" dirty="0" smtClean="0">
                          <a:solidFill>
                            <a:srgbClr val="000000"/>
                          </a:solidFill>
                          <a:effectLst/>
                          <a:latin typeface="+mn-lt"/>
                          <a:ea typeface="Times New Roman"/>
                          <a:cs typeface="Arial" panose="020B0604020202020204" pitchFamily="34" charset="0"/>
                        </a:rPr>
                        <a:t>     12 - 24 weeks of LDV/SOF</a:t>
                      </a:r>
                      <a:endParaRPr lang="en-US" sz="1200" b="1" dirty="0">
                        <a:solidFill>
                          <a:srgbClr val="000000"/>
                        </a:solidFill>
                        <a:effectLst/>
                        <a:latin typeface="+mn-lt"/>
                        <a:ea typeface="Times New Roman"/>
                        <a:cs typeface="Arial" panose="020B0604020202020204" pitchFamily="34" charset="0"/>
                      </a:endParaRPr>
                    </a:p>
                  </a:txBody>
                  <a:tcPr marL="68580" marR="6858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endParaRPr lang="en-US" sz="1200" dirty="0" smtClean="0">
                        <a:solidFill>
                          <a:srgbClr val="000000"/>
                        </a:solidFill>
                        <a:latin typeface="+mn-lt"/>
                        <a:cs typeface="Times New Roman" panose="02020603050405020304" pitchFamily="18" charset="0"/>
                      </a:endParaRPr>
                    </a:p>
                    <a:p>
                      <a:pPr algn="ctr">
                        <a:lnSpc>
                          <a:spcPct val="80000"/>
                        </a:lnSpc>
                      </a:pPr>
                      <a:r>
                        <a:rPr lang="en-US" sz="1200" dirty="0" smtClean="0">
                          <a:solidFill>
                            <a:srgbClr val="000000"/>
                          </a:solidFill>
                          <a:latin typeface="+mn-lt"/>
                          <a:cs typeface="Times New Roman" panose="02020603050405020304" pitchFamily="18" charset="0"/>
                        </a:rPr>
                        <a:t>26 (59)</a:t>
                      </a:r>
                      <a:endParaRPr lang="en-US" sz="1200" dirty="0">
                        <a:solidFill>
                          <a:srgbClr val="000000"/>
                        </a:solidFill>
                        <a:latin typeface="+mn-lt"/>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endParaRPr lang="en-US" sz="1200" dirty="0" smtClean="0">
                        <a:solidFill>
                          <a:srgbClr val="000000"/>
                        </a:solidFill>
                        <a:latin typeface="+mn-lt"/>
                        <a:cs typeface="Times New Roman" panose="02020603050405020304" pitchFamily="18" charset="0"/>
                      </a:endParaRPr>
                    </a:p>
                    <a:p>
                      <a:pPr algn="ctr">
                        <a:lnSpc>
                          <a:spcPct val="80000"/>
                        </a:lnSpc>
                      </a:pPr>
                      <a:r>
                        <a:rPr lang="en-US" sz="1200" dirty="0" smtClean="0">
                          <a:solidFill>
                            <a:srgbClr val="000000"/>
                          </a:solidFill>
                          <a:latin typeface="+mn-lt"/>
                          <a:cs typeface="Times New Roman" panose="02020603050405020304" pitchFamily="18" charset="0"/>
                        </a:rPr>
                        <a:t>31 (63)</a:t>
                      </a:r>
                      <a:endParaRPr lang="en-US" sz="1200" dirty="0">
                        <a:solidFill>
                          <a:srgbClr val="000000"/>
                        </a:solidFill>
                        <a:latin typeface="+mn-lt"/>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57 (61)</a:t>
                      </a:r>
                      <a:endParaRPr lang="en-US" sz="1200" dirty="0">
                        <a:solidFill>
                          <a:srgbClr val="FF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1488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baseline="0" dirty="0" smtClean="0">
                          <a:solidFill>
                            <a:srgbClr val="000000"/>
                          </a:solidFill>
                          <a:effectLst/>
                          <a:latin typeface="+mn-lt"/>
                          <a:ea typeface="Times New Roman"/>
                          <a:cs typeface="Arial" panose="020B0604020202020204" pitchFamily="34" charset="0"/>
                        </a:rPr>
                        <a:t>     8 weeks of LDV/SOF</a:t>
                      </a:r>
                      <a:endParaRPr lang="en-US" sz="1200" b="1" dirty="0">
                        <a:solidFill>
                          <a:srgbClr val="000000"/>
                        </a:solidFill>
                        <a:effectLst/>
                        <a:latin typeface="+mn-lt"/>
                        <a:ea typeface="Times New Roman"/>
                        <a:cs typeface="Arial" panose="020B0604020202020204" pitchFamily="34" charset="0"/>
                      </a:endParaRPr>
                    </a:p>
                  </a:txBody>
                  <a:tcPr marL="68580" marR="6858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Times New Roman" panose="02020603050405020304" pitchFamily="18" charset="0"/>
                        </a:rPr>
                        <a:t>9 (20)</a:t>
                      </a:r>
                      <a:endParaRPr lang="en-US" sz="1200" dirty="0">
                        <a:solidFill>
                          <a:srgbClr val="000000"/>
                        </a:solidFill>
                        <a:latin typeface="+mn-lt"/>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Times New Roman" panose="02020603050405020304" pitchFamily="18" charset="0"/>
                        </a:rPr>
                        <a:t>5 (10)</a:t>
                      </a:r>
                      <a:endParaRPr lang="en-US" sz="1200" dirty="0">
                        <a:solidFill>
                          <a:srgbClr val="000000"/>
                        </a:solidFill>
                        <a:latin typeface="+mn-lt"/>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14 (15)</a:t>
                      </a:r>
                      <a:endParaRPr lang="en-US" sz="1200" dirty="0">
                        <a:solidFill>
                          <a:srgbClr val="FF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34689">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baseline="0" dirty="0" smtClean="0">
                          <a:solidFill>
                            <a:srgbClr val="000000"/>
                          </a:solidFill>
                          <a:effectLst/>
                          <a:latin typeface="+mn-lt"/>
                          <a:ea typeface="Times New Roman"/>
                          <a:cs typeface="Arial" panose="020B0604020202020204" pitchFamily="34" charset="0"/>
                        </a:rPr>
                        <a:t>     12 weeks of EBR/GZR</a:t>
                      </a:r>
                    </a:p>
                  </a:txBody>
                  <a:tcPr marL="68580" marR="6858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9 (20)</a:t>
                      </a:r>
                      <a:endParaRPr lang="en-US" sz="1200" dirty="0">
                        <a:solidFill>
                          <a:srgbClr val="000000"/>
                        </a:solidFill>
                        <a:latin typeface="+mn-lt"/>
                        <a:cs typeface="Arial" panose="020B0604020202020204"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13 (27)</a:t>
                      </a:r>
                      <a:endParaRPr lang="en-US" sz="1200" dirty="0">
                        <a:solidFill>
                          <a:srgbClr val="000000"/>
                        </a:solidFill>
                        <a:latin typeface="+mn-lt"/>
                        <a:cs typeface="Arial" panose="020B0604020202020204"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22 (24)</a:t>
                      </a:r>
                      <a:endParaRPr lang="en-US" sz="1200" dirty="0">
                        <a:solidFill>
                          <a:srgbClr val="FF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381000" y="3905250"/>
            <a:ext cx="6337300" cy="1277273"/>
          </a:xfrm>
          <a:prstGeom prst="rect">
            <a:avLst/>
          </a:prstGeom>
          <a:noFill/>
        </p:spPr>
        <p:txBody>
          <a:bodyPr wrap="square" rtlCol="0">
            <a:spAutoFit/>
          </a:bodyPr>
          <a:lstStyle/>
          <a:p>
            <a:r>
              <a:rPr lang="en-US" sz="1100" dirty="0" smtClean="0">
                <a:solidFill>
                  <a:srgbClr val="000000"/>
                </a:solidFill>
              </a:rPr>
              <a:t>*</a:t>
            </a:r>
            <a:r>
              <a:rPr lang="en-US" sz="1100" dirty="0">
                <a:solidFill>
                  <a:srgbClr val="000000"/>
                </a:solidFill>
              </a:rPr>
              <a:t>Does not include </a:t>
            </a:r>
            <a:r>
              <a:rPr lang="en-US" sz="1100" dirty="0" smtClean="0">
                <a:solidFill>
                  <a:srgbClr val="000000"/>
                </a:solidFill>
              </a:rPr>
              <a:t>1 participant  </a:t>
            </a:r>
            <a:r>
              <a:rPr lang="en-US" sz="1100" dirty="0">
                <a:solidFill>
                  <a:srgbClr val="000000"/>
                </a:solidFill>
              </a:rPr>
              <a:t>in the 16 week </a:t>
            </a:r>
            <a:r>
              <a:rPr lang="en-US" sz="1100" dirty="0" smtClean="0">
                <a:solidFill>
                  <a:srgbClr val="000000"/>
                </a:solidFill>
              </a:rPr>
              <a:t>+ RBV arm who withdrew prior to beginning treatment.</a:t>
            </a:r>
          </a:p>
          <a:p>
            <a:r>
              <a:rPr lang="en-US" sz="1100" dirty="0" smtClean="0">
                <a:solidFill>
                  <a:srgbClr val="000000"/>
                </a:solidFill>
              </a:rPr>
              <a:t>Cirrhosis </a:t>
            </a:r>
            <a:r>
              <a:rPr lang="en-US" sz="1100" dirty="0">
                <a:solidFill>
                  <a:srgbClr val="000000"/>
                </a:solidFill>
              </a:rPr>
              <a:t>= Liver biopsy at any time showing cirrhosis, Fibroscan result of &gt;12.5kPa within 12 months of enrollment, or </a:t>
            </a:r>
            <a:r>
              <a:rPr lang="en-US" sz="1100" dirty="0" err="1">
                <a:solidFill>
                  <a:srgbClr val="000000"/>
                </a:solidFill>
              </a:rPr>
              <a:t>Fibrotest</a:t>
            </a:r>
            <a:r>
              <a:rPr lang="en-US" sz="1100" dirty="0">
                <a:solidFill>
                  <a:srgbClr val="000000"/>
                </a:solidFill>
              </a:rPr>
              <a:t> &gt;0.75 and APRI &gt;2 at time of </a:t>
            </a:r>
            <a:r>
              <a:rPr lang="en-US" sz="1100" dirty="0" smtClean="0">
                <a:solidFill>
                  <a:srgbClr val="000000"/>
                </a:solidFill>
              </a:rPr>
              <a:t>enrollment.</a:t>
            </a:r>
          </a:p>
          <a:p>
            <a:r>
              <a:rPr lang="en-US" sz="1100" dirty="0" smtClean="0">
                <a:solidFill>
                  <a:srgbClr val="000000"/>
                </a:solidFill>
                <a:ea typeface="Times New Roman"/>
                <a:cs typeface="Arial" panose="020B0604020202020204" pitchFamily="34" charset="0"/>
              </a:rPr>
              <a:t>†One </a:t>
            </a:r>
            <a:r>
              <a:rPr lang="en-US" sz="1100" dirty="0" smtClean="0">
                <a:solidFill>
                  <a:srgbClr val="000000"/>
                </a:solidFill>
                <a:ea typeface="Times New Roman"/>
                <a:cs typeface="Arial" panose="020B0604020202020204" pitchFamily="34" charset="0"/>
              </a:rPr>
              <a:t>participant </a:t>
            </a:r>
            <a:r>
              <a:rPr lang="en-US" sz="1100" dirty="0" smtClean="0">
                <a:solidFill>
                  <a:srgbClr val="000000"/>
                </a:solidFill>
                <a:ea typeface="Times New Roman"/>
                <a:cs typeface="Arial" panose="020B0604020202020204" pitchFamily="34" charset="0"/>
              </a:rPr>
              <a:t>in 24 week arm had unknown cirrhosis status</a:t>
            </a:r>
          </a:p>
          <a:p>
            <a:r>
              <a:rPr lang="en-US" sz="1100" dirty="0" smtClean="0">
                <a:solidFill>
                  <a:srgbClr val="000000"/>
                </a:solidFill>
                <a:ea typeface="Times New Roman"/>
                <a:cs typeface="Arial" panose="020B0604020202020204" pitchFamily="34" charset="0"/>
              </a:rPr>
              <a:t>‡NS5A RASs = any </a:t>
            </a:r>
            <a:r>
              <a:rPr lang="en-US" sz="1100" dirty="0">
                <a:solidFill>
                  <a:srgbClr val="000000"/>
                </a:solidFill>
                <a:ea typeface="Times New Roman"/>
                <a:cs typeface="Arial" panose="020B0604020202020204" pitchFamily="34" charset="0"/>
              </a:rPr>
              <a:t>change from wild-type at 4 positions (28, 30, 31, or </a:t>
            </a:r>
            <a:r>
              <a:rPr lang="en-US" sz="1100" dirty="0" smtClean="0">
                <a:solidFill>
                  <a:srgbClr val="000000"/>
                </a:solidFill>
                <a:ea typeface="Times New Roman"/>
                <a:cs typeface="Arial" panose="020B0604020202020204" pitchFamily="34" charset="0"/>
              </a:rPr>
              <a:t>93)</a:t>
            </a:r>
            <a:r>
              <a:rPr lang="en-US" sz="1100" dirty="0" smtClean="0">
                <a:solidFill>
                  <a:srgbClr val="000000"/>
                </a:solidFill>
              </a:rPr>
              <a:t>. </a:t>
            </a:r>
            <a:r>
              <a:rPr lang="en-US" sz="1100" dirty="0" smtClean="0">
                <a:solidFill>
                  <a:srgbClr val="000000"/>
                </a:solidFill>
                <a:ea typeface="Times New Roman"/>
                <a:cs typeface="Arial" panose="020B0604020202020204" pitchFamily="34" charset="0"/>
              </a:rPr>
              <a:t>NS3 RASs = </a:t>
            </a:r>
            <a:r>
              <a:rPr lang="en-US" sz="1100" dirty="0">
                <a:solidFill>
                  <a:srgbClr val="000000"/>
                </a:solidFill>
                <a:ea typeface="Times New Roman"/>
                <a:cs typeface="Arial" panose="020B0604020202020204" pitchFamily="34" charset="0"/>
              </a:rPr>
              <a:t>any change from wild-type at 14 positions (36, 54, 55, 56, 80, 107, 122, 132, 155, 156, 158, 168, 170, </a:t>
            </a:r>
            <a:r>
              <a:rPr lang="en-US" sz="1100" dirty="0" smtClean="0">
                <a:solidFill>
                  <a:srgbClr val="000000"/>
                </a:solidFill>
                <a:ea typeface="Times New Roman"/>
                <a:cs typeface="Arial" panose="020B0604020202020204" pitchFamily="34" charset="0"/>
              </a:rPr>
              <a:t>or 175). </a:t>
            </a:r>
            <a:r>
              <a:rPr lang="en-US" sz="1100" dirty="0">
                <a:solidFill>
                  <a:srgbClr val="000000"/>
                </a:solidFill>
              </a:rPr>
              <a:t>RASs detected by next generation sequencing performed with a 15% sensitivity threshold</a:t>
            </a:r>
            <a:r>
              <a:rPr lang="en-US" sz="1100" dirty="0" smtClean="0">
                <a:solidFill>
                  <a:srgbClr val="000000"/>
                </a:solidFill>
              </a:rPr>
              <a:t>.</a:t>
            </a:r>
          </a:p>
        </p:txBody>
      </p:sp>
    </p:spTree>
    <p:extLst>
      <p:ext uri="{BB962C8B-B14F-4D97-AF65-F5344CB8AC3E}">
        <p14:creationId xmlns:p14="http://schemas.microsoft.com/office/powerpoint/2010/main" val="3628850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4100921392"/>
              </p:ext>
            </p:extLst>
          </p:nvPr>
        </p:nvGraphicFramePr>
        <p:xfrm>
          <a:off x="342900" y="440577"/>
          <a:ext cx="8382000" cy="3480107"/>
        </p:xfrm>
        <a:graphic>
          <a:graphicData uri="http://schemas.openxmlformats.org/drawingml/2006/table">
            <a:tbl>
              <a:tblPr firstRow="1" bandRow="1">
                <a:tableStyleId>{5940675A-B579-460E-94D1-54222C63F5DA}</a:tableStyleId>
              </a:tblPr>
              <a:tblGrid>
                <a:gridCol w="3639278">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770922">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5"/>
                    </a:ext>
                  </a:extLst>
                </a:gridCol>
              </a:tblGrid>
              <a:tr h="407014">
                <a:tc>
                  <a:txBody>
                    <a:bodyPr/>
                    <a:lstStyle/>
                    <a:p>
                      <a:pPr marL="0" marR="0" algn="ctr">
                        <a:lnSpc>
                          <a:spcPct val="80000"/>
                        </a:lnSpc>
                        <a:spcBef>
                          <a:spcPts val="0"/>
                        </a:spcBef>
                        <a:spcAft>
                          <a:spcPts val="0"/>
                        </a:spcAft>
                      </a:pPr>
                      <a:r>
                        <a:rPr lang="en-US" sz="2400" b="1" dirty="0">
                          <a:solidFill>
                            <a:schemeClr val="tx1"/>
                          </a:solidFill>
                          <a:effectLst/>
                          <a:latin typeface="+mn-lt"/>
                          <a:ea typeface="Times New Roman"/>
                          <a:cs typeface="Arial" panose="020B0604020202020204" pitchFamily="34" charset="0"/>
                        </a:rPr>
                        <a:t>Demographics</a:t>
                      </a:r>
                    </a:p>
                  </a:txBody>
                  <a:tcPr marL="68580" marR="68580" marT="7144"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173037" algn="ct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16 Weeks + RBV, n=44*</a:t>
                      </a:r>
                      <a:endParaRPr kumimoji="0" lang="en-US" sz="12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T="34290" marB="34290"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ctr" defTabSz="9144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24 Weeks without RBV, n=49</a:t>
                      </a:r>
                      <a:endParaRPr lang="en-US" sz="1200" b="1" dirty="0">
                        <a:solidFill>
                          <a:srgbClr val="000000"/>
                        </a:solidFill>
                        <a:latin typeface="+mn-lt"/>
                        <a:cs typeface="Arial" panose="020B0604020202020204" pitchFamily="34" charset="0"/>
                      </a:endParaRPr>
                    </a:p>
                  </a:txBody>
                  <a:tcPr marT="34290" marB="3429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spcBef>
                          <a:spcPts val="0"/>
                        </a:spcBef>
                      </a:pPr>
                      <a:r>
                        <a:rPr lang="en-US" sz="1200" b="1" dirty="0">
                          <a:solidFill>
                            <a:srgbClr val="000000"/>
                          </a:solidFill>
                          <a:latin typeface="+mn-lt"/>
                          <a:cs typeface="Arial" panose="020B0604020202020204" pitchFamily="34" charset="0"/>
                        </a:rPr>
                        <a:t>Overall </a:t>
                      </a:r>
                      <a:r>
                        <a:rPr lang="en-US" sz="1200" b="1" dirty="0" smtClean="0">
                          <a:solidFill>
                            <a:srgbClr val="000000"/>
                          </a:solidFill>
                          <a:latin typeface="+mn-lt"/>
                          <a:cs typeface="Arial" panose="020B0604020202020204" pitchFamily="34" charset="0"/>
                        </a:rPr>
                        <a:t>GT1 </a:t>
                      </a:r>
                    </a:p>
                    <a:p>
                      <a:pPr algn="ctr">
                        <a:lnSpc>
                          <a:spcPct val="80000"/>
                        </a:lnSpc>
                        <a:spcBef>
                          <a:spcPts val="0"/>
                        </a:spcBef>
                      </a:pPr>
                      <a:r>
                        <a:rPr lang="en-US" sz="1200" b="1" dirty="0" smtClean="0">
                          <a:solidFill>
                            <a:srgbClr val="000000"/>
                          </a:solidFill>
                          <a:latin typeface="+mn-lt"/>
                          <a:cs typeface="Arial" panose="020B0604020202020204" pitchFamily="34" charset="0"/>
                        </a:rPr>
                        <a:t>N=93*</a:t>
                      </a:r>
                      <a:endParaRPr lang="en-US" sz="1200" b="1" dirty="0">
                        <a:solidFill>
                          <a:srgbClr val="000000"/>
                        </a:solidFill>
                        <a:latin typeface="+mn-lt"/>
                        <a:cs typeface="Arial" panose="020B0604020202020204" pitchFamily="34" charset="0"/>
                      </a:endParaRPr>
                    </a:p>
                  </a:txBody>
                  <a:tcPr marT="34290" marB="3429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34689">
                <a:tc>
                  <a:txBody>
                    <a:bodyPr/>
                    <a:lstStyle/>
                    <a:p>
                      <a:pPr marL="0" marR="0">
                        <a:lnSpc>
                          <a:spcPct val="80000"/>
                        </a:lnSpc>
                        <a:spcBef>
                          <a:spcPts val="0"/>
                        </a:spcBef>
                        <a:spcAft>
                          <a:spcPts val="0"/>
                        </a:spcAft>
                      </a:pPr>
                      <a:r>
                        <a:rPr lang="en-US" sz="1200" b="1" dirty="0">
                          <a:solidFill>
                            <a:srgbClr val="000000"/>
                          </a:solidFill>
                          <a:effectLst/>
                          <a:latin typeface="+mn-lt"/>
                          <a:ea typeface="Times New Roman"/>
                          <a:cs typeface="Arial" panose="020B0604020202020204" pitchFamily="34" charset="0"/>
                        </a:rPr>
                        <a:t>Male, n (%)                                      </a:t>
                      </a:r>
                    </a:p>
                  </a:txBody>
                  <a:tcPr marL="68580" marR="68580" marT="7144"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37 (84)</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43 (88)</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80 (86)</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10002"/>
                  </a:ext>
                </a:extLst>
              </a:tr>
              <a:tr h="229351">
                <a:tc>
                  <a:txBody>
                    <a:bodyPr/>
                    <a:lstStyle/>
                    <a:p>
                      <a:pPr marL="0" marR="0">
                        <a:lnSpc>
                          <a:spcPct val="80000"/>
                        </a:lnSpc>
                        <a:spcBef>
                          <a:spcPts val="0"/>
                        </a:spcBef>
                        <a:spcAft>
                          <a:spcPts val="0"/>
                        </a:spcAft>
                      </a:pPr>
                      <a:r>
                        <a:rPr lang="en-US" sz="1200" b="1" dirty="0">
                          <a:solidFill>
                            <a:srgbClr val="000000"/>
                          </a:solidFill>
                          <a:effectLst/>
                          <a:latin typeface="+mn-lt"/>
                          <a:ea typeface="Times New Roman"/>
                          <a:cs typeface="Arial" panose="020B0604020202020204" pitchFamily="34" charset="0"/>
                        </a:rPr>
                        <a:t>Age, median years, (range) </a:t>
                      </a:r>
                    </a:p>
                  </a:txBody>
                  <a:tcPr marL="68580" marR="68580" marT="7144" marB="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61.0 (33 to 70)</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60.0 (25 to 71)</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60.0 (25 to 71)</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extLst>
                  <a:ext uri="{0D108BD9-81ED-4DB2-BD59-A6C34878D82A}">
                    <a16:rowId xmlns="" xmlns:a16="http://schemas.microsoft.com/office/drawing/2014/main" val="10003"/>
                  </a:ext>
                </a:extLst>
              </a:tr>
              <a:tr h="234689">
                <a:tc>
                  <a:txBody>
                    <a:bodyPr/>
                    <a:lstStyle/>
                    <a:p>
                      <a:pPr marL="0" marR="0">
                        <a:lnSpc>
                          <a:spcPct val="80000"/>
                        </a:lnSpc>
                        <a:spcBef>
                          <a:spcPts val="0"/>
                        </a:spcBef>
                        <a:spcAft>
                          <a:spcPts val="0"/>
                        </a:spcAft>
                      </a:pPr>
                      <a:r>
                        <a:rPr lang="en-US" sz="1200" b="1" dirty="0">
                          <a:solidFill>
                            <a:srgbClr val="000000"/>
                          </a:solidFill>
                          <a:effectLst/>
                          <a:latin typeface="+mn-lt"/>
                          <a:ea typeface="Times New Roman"/>
                          <a:cs typeface="Arial" panose="020B0604020202020204" pitchFamily="34" charset="0"/>
                        </a:rPr>
                        <a:t>Race, White, n (%)</a:t>
                      </a:r>
                    </a:p>
                  </a:txBody>
                  <a:tcPr marL="68580" marR="68580" marT="7144" marB="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31</a:t>
                      </a:r>
                      <a:r>
                        <a:rPr lang="en-NZ" sz="1200" baseline="0" dirty="0" smtClean="0">
                          <a:solidFill>
                            <a:srgbClr val="000000"/>
                          </a:solidFill>
                          <a:latin typeface="+mn-lt"/>
                          <a:cs typeface="Arial" panose="020B0604020202020204" pitchFamily="34" charset="0"/>
                        </a:rPr>
                        <a:t> </a:t>
                      </a:r>
                      <a:r>
                        <a:rPr lang="en-NZ" sz="1200" dirty="0" smtClean="0">
                          <a:solidFill>
                            <a:srgbClr val="000000"/>
                          </a:solidFill>
                          <a:latin typeface="+mn-lt"/>
                          <a:cs typeface="Arial" panose="020B0604020202020204" pitchFamily="34" charset="0"/>
                        </a:rPr>
                        <a:t>(71)</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37 (76)</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68 (73)</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extLst>
                  <a:ext uri="{0D108BD9-81ED-4DB2-BD59-A6C34878D82A}">
                    <a16:rowId xmlns="" xmlns:a16="http://schemas.microsoft.com/office/drawing/2014/main" val="10004"/>
                  </a:ext>
                </a:extLst>
              </a:tr>
              <a:tr h="234689">
                <a:tc>
                  <a:txBody>
                    <a:bodyPr/>
                    <a:lstStyle/>
                    <a:p>
                      <a:pPr marL="0" marR="0">
                        <a:lnSpc>
                          <a:spcPct val="80000"/>
                        </a:lnSpc>
                        <a:spcBef>
                          <a:spcPts val="0"/>
                        </a:spcBef>
                        <a:spcAft>
                          <a:spcPts val="0"/>
                        </a:spcAft>
                      </a:pPr>
                      <a:r>
                        <a:rPr lang="en-US" sz="1200" b="1" dirty="0" smtClean="0">
                          <a:solidFill>
                            <a:srgbClr val="000000"/>
                          </a:solidFill>
                          <a:effectLst/>
                          <a:latin typeface="+mn-lt"/>
                          <a:ea typeface="Times New Roman"/>
                          <a:cs typeface="Arial" panose="020B0604020202020204" pitchFamily="34" charset="0"/>
                        </a:rPr>
                        <a:t>HCV Genotype 1a, n (%)</a:t>
                      </a:r>
                      <a:endParaRPr lang="en-US" sz="1200" b="1" dirty="0">
                        <a:solidFill>
                          <a:srgbClr val="000000"/>
                        </a:solidFill>
                        <a:effectLst/>
                        <a:latin typeface="+mn-lt"/>
                        <a:ea typeface="Times New Roman"/>
                        <a:cs typeface="Arial" panose="020B0604020202020204" pitchFamily="34" charset="0"/>
                      </a:endParaRPr>
                    </a:p>
                  </a:txBody>
                  <a:tcPr marL="68580" marR="68580" marT="7144" marB="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40 (91)</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40 (82)</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80 (86)</a:t>
                      </a:r>
                      <a:endParaRPr lang="en-NZ" sz="1200" dirty="0">
                        <a:solidFill>
                          <a:srgbClr val="000000"/>
                        </a:solidFill>
                        <a:latin typeface="+mn-lt"/>
                        <a:cs typeface="Arial" panose="020B0604020202020204" pitchFamily="34" charset="0"/>
                      </a:endParaRPr>
                    </a:p>
                  </a:txBody>
                  <a:tcPr marT="34290" marB="34290" anchor="ctr">
                    <a:solidFill>
                      <a:schemeClr val="bg1"/>
                    </a:solidFill>
                  </a:tcPr>
                </a:tc>
              </a:tr>
              <a:tr h="21488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smtClean="0">
                          <a:solidFill>
                            <a:srgbClr val="000000"/>
                          </a:solidFill>
                          <a:effectLst/>
                          <a:latin typeface="+mn-lt"/>
                          <a:ea typeface="Times New Roman"/>
                          <a:cs typeface="Arial" panose="020B0604020202020204" pitchFamily="34" charset="0"/>
                        </a:rPr>
                        <a:t>Non-cirrhotic, </a:t>
                      </a:r>
                      <a:r>
                        <a:rPr lang="en-US" sz="1200" b="1" dirty="0">
                          <a:solidFill>
                            <a:srgbClr val="000000"/>
                          </a:solidFill>
                          <a:effectLst/>
                          <a:latin typeface="+mn-lt"/>
                          <a:ea typeface="Times New Roman"/>
                          <a:cs typeface="Arial" panose="020B0604020202020204" pitchFamily="34" charset="0"/>
                        </a:rPr>
                        <a:t>n (%)</a:t>
                      </a:r>
                    </a:p>
                  </a:txBody>
                  <a:tcPr marL="68580" marR="68580" marT="7144"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80000"/>
                        </a:lnSpc>
                      </a:pPr>
                      <a:r>
                        <a:rPr lang="en-US" sz="1200" dirty="0" smtClean="0">
                          <a:solidFill>
                            <a:srgbClr val="000000"/>
                          </a:solidFill>
                          <a:latin typeface="+mn-lt"/>
                          <a:cs typeface="Arial" panose="020B0604020202020204" pitchFamily="34" charset="0"/>
                        </a:rPr>
                        <a:t>25 (57)</a:t>
                      </a:r>
                      <a:endParaRPr lang="en-US" sz="1200" dirty="0">
                        <a:solidFill>
                          <a:srgbClr val="000000"/>
                        </a:solidFill>
                        <a:latin typeface="+mn-lt"/>
                        <a:cs typeface="Arial" panose="020B0604020202020204" pitchFamily="34" charset="0"/>
                      </a:endParaRPr>
                    </a:p>
                  </a:txBody>
                  <a:tcPr marT="34290" marB="34290" anchor="b">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80000"/>
                        </a:lnSpc>
                      </a:pPr>
                      <a:r>
                        <a:rPr lang="en-US" sz="1200" dirty="0" smtClean="0">
                          <a:solidFill>
                            <a:srgbClr val="000000"/>
                          </a:solidFill>
                          <a:latin typeface="+mn-lt"/>
                          <a:cs typeface="Arial" panose="020B0604020202020204" pitchFamily="34" charset="0"/>
                        </a:rPr>
                        <a:t>27 (55)</a:t>
                      </a:r>
                      <a:endParaRPr lang="en-US" sz="1200" dirty="0">
                        <a:solidFill>
                          <a:srgbClr val="000000"/>
                        </a:solidFill>
                        <a:latin typeface="+mn-lt"/>
                        <a:cs typeface="Arial" panose="020B0604020202020204" pitchFamily="34" charset="0"/>
                      </a:endParaRPr>
                    </a:p>
                  </a:txBody>
                  <a:tcPr marT="34290" marB="34290" anchor="b">
                    <a:lnB w="12700" cap="flat" cmpd="sng" algn="ctr">
                      <a:solidFill>
                        <a:schemeClr val="bg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80000"/>
                        </a:lnSpc>
                      </a:pPr>
                      <a:r>
                        <a:rPr lang="en-US" sz="1200" dirty="0" smtClean="0">
                          <a:solidFill>
                            <a:srgbClr val="000000"/>
                          </a:solidFill>
                          <a:latin typeface="+mn-lt"/>
                          <a:cs typeface="Arial" panose="020B0604020202020204" pitchFamily="34" charset="0"/>
                        </a:rPr>
                        <a:t>52 (56)</a:t>
                      </a:r>
                      <a:endParaRPr lang="en-US" sz="1200" dirty="0">
                        <a:solidFill>
                          <a:srgbClr val="000000"/>
                        </a:solidFill>
                        <a:latin typeface="+mn-lt"/>
                        <a:cs typeface="Arial" panose="020B0604020202020204" pitchFamily="34" charset="0"/>
                      </a:endParaRPr>
                    </a:p>
                  </a:txBody>
                  <a:tcPr marT="34290" marB="34290" anchor="b">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1488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smtClean="0">
                          <a:solidFill>
                            <a:srgbClr val="000000"/>
                          </a:solidFill>
                          <a:effectLst/>
                          <a:latin typeface="+mn-lt"/>
                          <a:ea typeface="Times New Roman"/>
                          <a:cs typeface="Arial" panose="020B0604020202020204" pitchFamily="34" charset="0"/>
                        </a:rPr>
                        <a:t>Cirrhotic, n (%)</a:t>
                      </a:r>
                    </a:p>
                  </a:txBody>
                  <a:tcPr marL="68580" marR="68580" marT="7144"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19 (43)</a:t>
                      </a:r>
                      <a:endParaRPr lang="en-US" sz="1200" dirty="0">
                        <a:solidFill>
                          <a:srgbClr val="000000"/>
                        </a:solidFill>
                        <a:latin typeface="+mn-lt"/>
                        <a:cs typeface="Arial" panose="020B0604020202020204" pitchFamily="34" charset="0"/>
                      </a:endParaRPr>
                    </a:p>
                  </a:txBody>
                  <a:tcPr marT="34290" marB="34290">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21 (43)</a:t>
                      </a:r>
                      <a:r>
                        <a:rPr lang="en-US" sz="1200" b="1" dirty="0" smtClean="0">
                          <a:solidFill>
                            <a:srgbClr val="000000"/>
                          </a:solidFill>
                          <a:effectLst/>
                          <a:latin typeface="+mn-lt"/>
                          <a:ea typeface="Times New Roman"/>
                          <a:cs typeface="Arial" panose="020B0604020202020204" pitchFamily="34" charset="0"/>
                        </a:rPr>
                        <a:t>†</a:t>
                      </a:r>
                      <a:endParaRPr lang="en-US" sz="1200" dirty="0">
                        <a:solidFill>
                          <a:srgbClr val="000000"/>
                        </a:solidFill>
                        <a:latin typeface="+mn-lt"/>
                        <a:cs typeface="Arial" panose="020B0604020202020204" pitchFamily="34" charset="0"/>
                      </a:endParaRPr>
                    </a:p>
                  </a:txBody>
                  <a:tcPr marT="34290" marB="34290">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40 (43)</a:t>
                      </a:r>
                      <a:endParaRPr lang="en-US" sz="1200" dirty="0">
                        <a:solidFill>
                          <a:srgbClr val="000000"/>
                        </a:solidFill>
                        <a:latin typeface="+mn-lt"/>
                        <a:cs typeface="Arial" panose="020B0604020202020204" pitchFamily="34" charset="0"/>
                      </a:endParaRPr>
                    </a:p>
                  </a:txBody>
                  <a:tcPr marT="34290" marB="34290">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884">
                <a:tc>
                  <a:txBody>
                    <a:bodyPr/>
                    <a:lstStyle/>
                    <a:p>
                      <a:pPr marL="0" marR="0">
                        <a:lnSpc>
                          <a:spcPct val="80000"/>
                        </a:lnSpc>
                        <a:spcBef>
                          <a:spcPts val="0"/>
                        </a:spcBef>
                        <a:spcAft>
                          <a:spcPts val="0"/>
                        </a:spcAft>
                      </a:pPr>
                      <a:r>
                        <a:rPr lang="en-US" sz="1200" b="1" dirty="0" smtClean="0">
                          <a:solidFill>
                            <a:srgbClr val="000000"/>
                          </a:solidFill>
                          <a:effectLst/>
                          <a:latin typeface="+mn-lt"/>
                          <a:ea typeface="Times New Roman"/>
                          <a:cs typeface="Arial" panose="020B0604020202020204" pitchFamily="34" charset="0"/>
                        </a:rPr>
                        <a:t>NS5A RASs at baseline, n (%)‡</a:t>
                      </a:r>
                      <a:endParaRPr lang="en-US" sz="1200" b="1" dirty="0">
                        <a:solidFill>
                          <a:srgbClr val="000000"/>
                        </a:solidFill>
                        <a:effectLst/>
                        <a:latin typeface="+mn-lt"/>
                        <a:ea typeface="Times New Roman"/>
                        <a:cs typeface="Arial" panose="020B0604020202020204" pitchFamily="34" charset="0"/>
                      </a:endParaRPr>
                    </a:p>
                  </a:txBody>
                  <a:tcPr marL="68580" marR="6858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32 (79)</a:t>
                      </a:r>
                      <a:endParaRPr lang="en-NZ" sz="12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NZ" sz="1200" dirty="0" smtClean="0">
                          <a:solidFill>
                            <a:srgbClr val="000000"/>
                          </a:solidFill>
                          <a:latin typeface="+mn-lt"/>
                          <a:cs typeface="Arial" panose="020B0604020202020204" pitchFamily="34" charset="0"/>
                        </a:rPr>
                        <a:t>46 (94)</a:t>
                      </a:r>
                      <a:endParaRPr lang="en-NZ" sz="12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NZ" sz="1200" dirty="0" smtClean="0">
                          <a:solidFill>
                            <a:srgbClr val="000000"/>
                          </a:solidFill>
                          <a:latin typeface="+mn-lt"/>
                          <a:cs typeface="Arial" panose="020B0604020202020204" pitchFamily="34" charset="0"/>
                        </a:rPr>
                        <a:t>78 (84)</a:t>
                      </a:r>
                      <a:endParaRPr lang="en-NZ" sz="1200" dirty="0">
                        <a:solidFill>
                          <a:srgbClr val="00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488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smtClean="0">
                          <a:solidFill>
                            <a:srgbClr val="000000"/>
                          </a:solidFill>
                          <a:effectLst/>
                          <a:latin typeface="+mn-lt"/>
                          <a:ea typeface="Times New Roman"/>
                          <a:cs typeface="Arial" panose="020B0604020202020204" pitchFamily="34" charset="0"/>
                        </a:rPr>
                        <a:t>NS3 RASs at baseline, n (%)‡</a:t>
                      </a:r>
                    </a:p>
                  </a:txBody>
                  <a:tcPr marL="68580" marR="68580" marT="7144"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25 (57)</a:t>
                      </a:r>
                      <a:endParaRPr lang="en-NZ" sz="1200" dirty="0">
                        <a:solidFill>
                          <a:srgbClr val="000000"/>
                        </a:solidFill>
                        <a:latin typeface="+mn-lt"/>
                        <a:cs typeface="Arial" panose="020B0604020202020204" pitchFamily="34" charset="0"/>
                      </a:endParaRPr>
                    </a:p>
                  </a:txBody>
                  <a:tcPr marT="34290" marB="3429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0000"/>
                        </a:lnSpc>
                      </a:pPr>
                      <a:r>
                        <a:rPr lang="en-NZ" sz="1200" dirty="0" smtClean="0">
                          <a:solidFill>
                            <a:srgbClr val="000000"/>
                          </a:solidFill>
                          <a:latin typeface="+mn-lt"/>
                          <a:cs typeface="Arial" panose="020B0604020202020204" pitchFamily="34" charset="0"/>
                        </a:rPr>
                        <a:t>35 (71)</a:t>
                      </a:r>
                      <a:endParaRPr lang="en-NZ" sz="1200" dirty="0">
                        <a:solidFill>
                          <a:srgbClr val="000000"/>
                        </a:solidFill>
                        <a:latin typeface="+mn-lt"/>
                        <a:cs typeface="Arial" panose="020B0604020202020204" pitchFamily="34" charset="0"/>
                      </a:endParaRPr>
                    </a:p>
                  </a:txBody>
                  <a:tcPr marT="34290" marB="3429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0000"/>
                        </a:lnSpc>
                      </a:pPr>
                      <a:r>
                        <a:rPr lang="en-NZ" sz="1200" dirty="0" smtClean="0">
                          <a:solidFill>
                            <a:srgbClr val="000000"/>
                          </a:solidFill>
                          <a:latin typeface="+mn-lt"/>
                          <a:cs typeface="Arial" panose="020B0604020202020204" pitchFamily="34" charset="0"/>
                        </a:rPr>
                        <a:t>60 (65)</a:t>
                      </a:r>
                      <a:endParaRPr lang="en-NZ" sz="1200" dirty="0">
                        <a:solidFill>
                          <a:srgbClr val="000000"/>
                        </a:solidFill>
                        <a:latin typeface="+mn-lt"/>
                        <a:cs typeface="Arial" panose="020B0604020202020204" pitchFamily="34" charset="0"/>
                      </a:endParaRPr>
                    </a:p>
                  </a:txBody>
                  <a:tcPr marT="34290" marB="3429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4689">
                <a:tc>
                  <a:txBody>
                    <a:bodyPr/>
                    <a:lstStyle/>
                    <a:p>
                      <a:pPr marL="0" marR="0">
                        <a:lnSpc>
                          <a:spcPct val="80000"/>
                        </a:lnSpc>
                        <a:spcBef>
                          <a:spcPts val="0"/>
                        </a:spcBef>
                        <a:spcAft>
                          <a:spcPts val="0"/>
                        </a:spcAft>
                      </a:pPr>
                      <a:r>
                        <a:rPr lang="en-US" sz="1200" b="1" dirty="0">
                          <a:solidFill>
                            <a:srgbClr val="000000"/>
                          </a:solidFill>
                          <a:effectLst/>
                          <a:latin typeface="+mn-lt"/>
                          <a:ea typeface="Times New Roman"/>
                          <a:cs typeface="Arial" panose="020B0604020202020204" pitchFamily="34" charset="0"/>
                        </a:rPr>
                        <a:t>Baseline HCV </a:t>
                      </a:r>
                      <a:r>
                        <a:rPr lang="en-US" sz="1200" b="1" dirty="0" smtClean="0">
                          <a:solidFill>
                            <a:srgbClr val="000000"/>
                          </a:solidFill>
                          <a:effectLst/>
                          <a:latin typeface="+mn-lt"/>
                          <a:ea typeface="Times New Roman"/>
                          <a:cs typeface="Arial" panose="020B0604020202020204" pitchFamily="34" charset="0"/>
                        </a:rPr>
                        <a:t>RNA &gt;2,000,000 IU/mL, </a:t>
                      </a:r>
                      <a:r>
                        <a:rPr lang="en-US" sz="1200" b="1" dirty="0">
                          <a:solidFill>
                            <a:srgbClr val="000000"/>
                          </a:solidFill>
                          <a:effectLst/>
                          <a:latin typeface="+mn-lt"/>
                          <a:ea typeface="Times New Roman"/>
                          <a:cs typeface="Arial" panose="020B0604020202020204" pitchFamily="34" charset="0"/>
                        </a:rPr>
                        <a:t>n </a:t>
                      </a:r>
                      <a:r>
                        <a:rPr lang="en-US" sz="1200" b="1" dirty="0" smtClean="0">
                          <a:solidFill>
                            <a:srgbClr val="000000"/>
                          </a:solidFill>
                          <a:effectLst/>
                          <a:latin typeface="+mn-lt"/>
                          <a:ea typeface="Times New Roman"/>
                          <a:cs typeface="Arial" panose="020B0604020202020204" pitchFamily="34" charset="0"/>
                        </a:rPr>
                        <a:t>(%)     </a:t>
                      </a:r>
                      <a:endParaRPr lang="en-US" sz="1200" b="1" dirty="0">
                        <a:solidFill>
                          <a:srgbClr val="000000"/>
                        </a:solidFill>
                        <a:effectLst/>
                        <a:latin typeface="+mn-lt"/>
                        <a:ea typeface="Times New Roman"/>
                        <a:cs typeface="Arial" panose="020B0604020202020204" pitchFamily="34" charset="0"/>
                      </a:endParaRPr>
                    </a:p>
                  </a:txBody>
                  <a:tcPr marL="68580" marR="68580"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29 (66)</a:t>
                      </a:r>
                      <a:endParaRPr lang="en-NZ" sz="1200" dirty="0">
                        <a:solidFill>
                          <a:srgbClr val="000000"/>
                        </a:solidFill>
                        <a:latin typeface="+mn-lt"/>
                        <a:cs typeface="Arial" panose="020B0604020202020204" pitchFamily="34" charset="0"/>
                      </a:endParaRPr>
                    </a:p>
                  </a:txBody>
                  <a:tcPr marT="34290" marB="3429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33 (67)</a:t>
                      </a:r>
                      <a:endParaRPr lang="en-NZ" sz="1200" dirty="0">
                        <a:solidFill>
                          <a:srgbClr val="000000"/>
                        </a:solidFill>
                        <a:latin typeface="+mn-lt"/>
                        <a:cs typeface="Arial" panose="020B0604020202020204" pitchFamily="34" charset="0"/>
                      </a:endParaRPr>
                    </a:p>
                  </a:txBody>
                  <a:tcPr marT="34290" marB="3429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62 (67)</a:t>
                      </a:r>
                      <a:endParaRPr lang="en-NZ" sz="1200" dirty="0">
                        <a:solidFill>
                          <a:srgbClr val="000000"/>
                        </a:solidFill>
                        <a:latin typeface="+mn-lt"/>
                        <a:cs typeface="Arial" panose="020B0604020202020204" pitchFamily="34" charset="0"/>
                      </a:endParaRPr>
                    </a:p>
                  </a:txBody>
                  <a:tcPr marT="34290" marB="3429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34689">
                <a:tc>
                  <a:txBody>
                    <a:bodyPr/>
                    <a:lstStyle/>
                    <a:p>
                      <a:pPr marL="0" marR="0">
                        <a:lnSpc>
                          <a:spcPct val="80000"/>
                        </a:lnSpc>
                        <a:spcBef>
                          <a:spcPts val="0"/>
                        </a:spcBef>
                        <a:spcAft>
                          <a:spcPts val="0"/>
                        </a:spcAft>
                      </a:pPr>
                      <a:r>
                        <a:rPr lang="en-US" sz="1200" b="1" dirty="0">
                          <a:solidFill>
                            <a:srgbClr val="000000"/>
                          </a:solidFill>
                          <a:effectLst/>
                          <a:latin typeface="+mn-lt"/>
                          <a:ea typeface="Times New Roman"/>
                          <a:cs typeface="Arial" panose="020B0604020202020204" pitchFamily="34" charset="0"/>
                        </a:rPr>
                        <a:t>Median baseline HCV RNA (log</a:t>
                      </a:r>
                      <a:r>
                        <a:rPr lang="en-US" sz="1200" b="1" baseline="-25000" dirty="0">
                          <a:solidFill>
                            <a:srgbClr val="000000"/>
                          </a:solidFill>
                          <a:effectLst/>
                          <a:latin typeface="+mn-lt"/>
                          <a:ea typeface="Times New Roman"/>
                          <a:cs typeface="Arial" panose="020B0604020202020204" pitchFamily="34" charset="0"/>
                        </a:rPr>
                        <a:t>10</a:t>
                      </a:r>
                      <a:r>
                        <a:rPr lang="en-US" sz="1200" b="1" dirty="0">
                          <a:solidFill>
                            <a:srgbClr val="000000"/>
                          </a:solidFill>
                          <a:effectLst/>
                          <a:latin typeface="+mn-lt"/>
                          <a:ea typeface="Times New Roman"/>
                          <a:cs typeface="Arial" panose="020B0604020202020204" pitchFamily="34" charset="0"/>
                        </a:rPr>
                        <a:t> IU/mL)</a:t>
                      </a:r>
                    </a:p>
                  </a:txBody>
                  <a:tcPr marL="68580" marR="68580"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NZ" sz="1200" dirty="0" smtClean="0">
                          <a:solidFill>
                            <a:srgbClr val="000000"/>
                          </a:solidFill>
                          <a:latin typeface="+mn-lt"/>
                          <a:cs typeface="Arial" panose="020B0604020202020204" pitchFamily="34" charset="0"/>
                        </a:rPr>
                        <a:t>6.5</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0000"/>
                        </a:lnSpc>
                      </a:pPr>
                      <a:r>
                        <a:rPr lang="en-NZ" sz="1200" dirty="0" smtClean="0">
                          <a:solidFill>
                            <a:srgbClr val="000000"/>
                          </a:solidFill>
                          <a:latin typeface="+mn-lt"/>
                          <a:cs typeface="Arial" panose="020B0604020202020204" pitchFamily="34" charset="0"/>
                        </a:rPr>
                        <a:t>6.4</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80000"/>
                        </a:lnSpc>
                      </a:pPr>
                      <a:r>
                        <a:rPr lang="en-NZ" sz="1200" dirty="0" smtClean="0">
                          <a:solidFill>
                            <a:srgbClr val="000000"/>
                          </a:solidFill>
                          <a:latin typeface="+mn-lt"/>
                          <a:cs typeface="Arial" panose="020B0604020202020204" pitchFamily="34" charset="0"/>
                        </a:rPr>
                        <a:t>6.5</a:t>
                      </a:r>
                      <a:endParaRPr lang="en-NZ" sz="1200" dirty="0">
                        <a:solidFill>
                          <a:srgbClr val="000000"/>
                        </a:solidFill>
                        <a:latin typeface="+mn-lt"/>
                        <a:cs typeface="Arial" panose="020B0604020202020204" pitchFamily="34" charset="0"/>
                      </a:endParaRPr>
                    </a:p>
                  </a:txBody>
                  <a:tcPr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61188">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dirty="0" smtClean="0">
                          <a:solidFill>
                            <a:srgbClr val="000000"/>
                          </a:solidFill>
                          <a:effectLst/>
                          <a:latin typeface="+mn-lt"/>
                          <a:ea typeface="Times New Roman"/>
                          <a:cs typeface="Arial" panose="020B0604020202020204" pitchFamily="34" charset="0"/>
                        </a:rPr>
                        <a:t>Previously failed: </a:t>
                      </a:r>
                    </a:p>
                    <a:p>
                      <a:pPr marL="0" marR="0" indent="0" algn="l" defTabSz="914400" rtl="0" eaLnBrk="1" fontAlgn="auto" latinLnBrk="0" hangingPunct="1">
                        <a:lnSpc>
                          <a:spcPct val="80000"/>
                        </a:lnSpc>
                        <a:spcBef>
                          <a:spcPts val="0"/>
                        </a:spcBef>
                        <a:spcAft>
                          <a:spcPts val="0"/>
                        </a:spcAft>
                        <a:buClrTx/>
                        <a:buSzTx/>
                        <a:buFontTx/>
                        <a:buNone/>
                        <a:tabLst/>
                        <a:defRPr/>
                      </a:pPr>
                      <a:r>
                        <a:rPr lang="en-US" sz="1200" b="1" baseline="0" dirty="0" smtClean="0">
                          <a:solidFill>
                            <a:srgbClr val="000000"/>
                          </a:solidFill>
                          <a:effectLst/>
                          <a:latin typeface="+mn-lt"/>
                          <a:ea typeface="Times New Roman"/>
                          <a:cs typeface="Arial" panose="020B0604020202020204" pitchFamily="34" charset="0"/>
                        </a:rPr>
                        <a:t>     12 - 24 weeks of LDV/SOF</a:t>
                      </a:r>
                      <a:endParaRPr lang="en-US" sz="1200" b="1" dirty="0">
                        <a:solidFill>
                          <a:srgbClr val="000000"/>
                        </a:solidFill>
                        <a:effectLst/>
                        <a:latin typeface="+mn-lt"/>
                        <a:ea typeface="Times New Roman"/>
                        <a:cs typeface="Arial" panose="020B0604020202020204" pitchFamily="34" charset="0"/>
                      </a:endParaRPr>
                    </a:p>
                  </a:txBody>
                  <a:tcPr marL="68580" marR="6858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endParaRPr lang="en-US" sz="1200" dirty="0" smtClean="0">
                        <a:solidFill>
                          <a:srgbClr val="000000"/>
                        </a:solidFill>
                        <a:latin typeface="+mn-lt"/>
                        <a:cs typeface="Times New Roman" panose="02020603050405020304" pitchFamily="18" charset="0"/>
                      </a:endParaRPr>
                    </a:p>
                    <a:p>
                      <a:pPr algn="ctr">
                        <a:lnSpc>
                          <a:spcPct val="80000"/>
                        </a:lnSpc>
                      </a:pPr>
                      <a:r>
                        <a:rPr lang="en-US" sz="1200" dirty="0" smtClean="0">
                          <a:solidFill>
                            <a:srgbClr val="000000"/>
                          </a:solidFill>
                          <a:latin typeface="+mn-lt"/>
                          <a:cs typeface="Times New Roman" panose="02020603050405020304" pitchFamily="18" charset="0"/>
                        </a:rPr>
                        <a:t>26 (59)</a:t>
                      </a:r>
                      <a:endParaRPr lang="en-US" sz="1200" dirty="0">
                        <a:solidFill>
                          <a:srgbClr val="000000"/>
                        </a:solidFill>
                        <a:latin typeface="+mn-lt"/>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endParaRPr lang="en-US" sz="1200" dirty="0" smtClean="0">
                        <a:solidFill>
                          <a:srgbClr val="000000"/>
                        </a:solidFill>
                        <a:latin typeface="+mn-lt"/>
                        <a:cs typeface="Times New Roman" panose="02020603050405020304" pitchFamily="18" charset="0"/>
                      </a:endParaRPr>
                    </a:p>
                    <a:p>
                      <a:pPr algn="ctr">
                        <a:lnSpc>
                          <a:spcPct val="80000"/>
                        </a:lnSpc>
                      </a:pPr>
                      <a:r>
                        <a:rPr lang="en-US" sz="1200" dirty="0" smtClean="0">
                          <a:solidFill>
                            <a:srgbClr val="000000"/>
                          </a:solidFill>
                          <a:latin typeface="+mn-lt"/>
                          <a:cs typeface="Times New Roman" panose="02020603050405020304" pitchFamily="18" charset="0"/>
                        </a:rPr>
                        <a:t>31 (63)</a:t>
                      </a:r>
                      <a:endParaRPr lang="en-US" sz="1200" dirty="0">
                        <a:solidFill>
                          <a:srgbClr val="000000"/>
                        </a:solidFill>
                        <a:latin typeface="+mn-lt"/>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57 (61)</a:t>
                      </a:r>
                      <a:endParaRPr lang="en-US" sz="1200" dirty="0">
                        <a:solidFill>
                          <a:srgbClr val="FF0000"/>
                        </a:solidFill>
                        <a:latin typeface="+mn-lt"/>
                        <a:cs typeface="Arial" panose="020B0604020202020204" pitchFamily="34" charset="0"/>
                      </a:endParaRPr>
                    </a:p>
                  </a:txBody>
                  <a:tcPr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1488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baseline="0" dirty="0" smtClean="0">
                          <a:solidFill>
                            <a:srgbClr val="000000"/>
                          </a:solidFill>
                          <a:effectLst/>
                          <a:latin typeface="+mn-lt"/>
                          <a:ea typeface="Times New Roman"/>
                          <a:cs typeface="Arial" panose="020B0604020202020204" pitchFamily="34" charset="0"/>
                        </a:rPr>
                        <a:t>     8 weeks of LDV/SOF</a:t>
                      </a:r>
                      <a:endParaRPr lang="en-US" sz="1200" b="1" dirty="0">
                        <a:solidFill>
                          <a:srgbClr val="000000"/>
                        </a:solidFill>
                        <a:effectLst/>
                        <a:latin typeface="+mn-lt"/>
                        <a:ea typeface="Times New Roman"/>
                        <a:cs typeface="Arial" panose="020B0604020202020204" pitchFamily="34" charset="0"/>
                      </a:endParaRPr>
                    </a:p>
                  </a:txBody>
                  <a:tcPr marL="68580" marR="6858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Times New Roman" panose="02020603050405020304" pitchFamily="18" charset="0"/>
                        </a:rPr>
                        <a:t>9 (20)</a:t>
                      </a:r>
                      <a:endParaRPr lang="en-US" sz="1200" dirty="0">
                        <a:solidFill>
                          <a:srgbClr val="000000"/>
                        </a:solidFill>
                        <a:latin typeface="+mn-lt"/>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Times New Roman" panose="02020603050405020304" pitchFamily="18" charset="0"/>
                        </a:rPr>
                        <a:t>5 (10)</a:t>
                      </a:r>
                      <a:endParaRPr lang="en-US" sz="1200" dirty="0">
                        <a:solidFill>
                          <a:srgbClr val="000000"/>
                        </a:solidFill>
                        <a:latin typeface="+mn-lt"/>
                        <a:cs typeface="Times New Roman" panose="02020603050405020304"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14 (15)</a:t>
                      </a:r>
                      <a:endParaRPr lang="en-US" sz="1200" dirty="0">
                        <a:solidFill>
                          <a:srgbClr val="FF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34689">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baseline="0" dirty="0" smtClean="0">
                          <a:solidFill>
                            <a:srgbClr val="000000"/>
                          </a:solidFill>
                          <a:effectLst/>
                          <a:latin typeface="+mn-lt"/>
                          <a:ea typeface="Times New Roman"/>
                          <a:cs typeface="Arial" panose="020B0604020202020204" pitchFamily="34" charset="0"/>
                        </a:rPr>
                        <a:t>     12 weeks of EBR/GZR</a:t>
                      </a:r>
                    </a:p>
                  </a:txBody>
                  <a:tcPr marL="68580" marR="6858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9 (20)</a:t>
                      </a:r>
                      <a:endParaRPr lang="en-US" sz="1200" dirty="0">
                        <a:solidFill>
                          <a:srgbClr val="000000"/>
                        </a:solidFill>
                        <a:latin typeface="+mn-lt"/>
                        <a:cs typeface="Arial" panose="020B0604020202020204"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13 (27)</a:t>
                      </a:r>
                      <a:endParaRPr lang="en-US" sz="1200" dirty="0">
                        <a:solidFill>
                          <a:srgbClr val="000000"/>
                        </a:solidFill>
                        <a:latin typeface="+mn-lt"/>
                        <a:cs typeface="Arial" panose="020B0604020202020204"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80000"/>
                        </a:lnSpc>
                      </a:pPr>
                      <a:r>
                        <a:rPr lang="en-US" sz="1200" dirty="0" smtClean="0">
                          <a:solidFill>
                            <a:srgbClr val="000000"/>
                          </a:solidFill>
                          <a:latin typeface="+mn-lt"/>
                          <a:cs typeface="Arial" panose="020B0604020202020204" pitchFamily="34" charset="0"/>
                        </a:rPr>
                        <a:t>22 (24)</a:t>
                      </a:r>
                      <a:endParaRPr lang="en-US" sz="1200" dirty="0">
                        <a:solidFill>
                          <a:srgbClr val="FF0000"/>
                        </a:solidFill>
                        <a:latin typeface="+mn-lt"/>
                        <a:cs typeface="Arial" panose="020B0604020202020204"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381000" y="3905250"/>
            <a:ext cx="6337300" cy="1277273"/>
          </a:xfrm>
          <a:prstGeom prst="rect">
            <a:avLst/>
          </a:prstGeom>
          <a:noFill/>
        </p:spPr>
        <p:txBody>
          <a:bodyPr wrap="square" rtlCol="0">
            <a:spAutoFit/>
          </a:bodyPr>
          <a:lstStyle/>
          <a:p>
            <a:r>
              <a:rPr lang="en-US" sz="1100" dirty="0" smtClean="0">
                <a:solidFill>
                  <a:srgbClr val="000000"/>
                </a:solidFill>
              </a:rPr>
              <a:t>*</a:t>
            </a:r>
            <a:r>
              <a:rPr lang="en-US" sz="1100" dirty="0">
                <a:solidFill>
                  <a:srgbClr val="000000"/>
                </a:solidFill>
              </a:rPr>
              <a:t>Does not include </a:t>
            </a:r>
            <a:r>
              <a:rPr lang="en-US" sz="1100" dirty="0" smtClean="0">
                <a:solidFill>
                  <a:srgbClr val="000000"/>
                </a:solidFill>
              </a:rPr>
              <a:t>1 participant  </a:t>
            </a:r>
            <a:r>
              <a:rPr lang="en-US" sz="1100" dirty="0">
                <a:solidFill>
                  <a:srgbClr val="000000"/>
                </a:solidFill>
              </a:rPr>
              <a:t>in the 16 week </a:t>
            </a:r>
            <a:r>
              <a:rPr lang="en-US" sz="1100" dirty="0" smtClean="0">
                <a:solidFill>
                  <a:srgbClr val="000000"/>
                </a:solidFill>
              </a:rPr>
              <a:t>+ RBV arm who withdrew prior to beginning treatment.</a:t>
            </a:r>
          </a:p>
          <a:p>
            <a:r>
              <a:rPr lang="en-US" sz="1100" dirty="0" smtClean="0">
                <a:solidFill>
                  <a:srgbClr val="000000"/>
                </a:solidFill>
              </a:rPr>
              <a:t>Cirrhosis </a:t>
            </a:r>
            <a:r>
              <a:rPr lang="en-US" sz="1100" dirty="0">
                <a:solidFill>
                  <a:srgbClr val="000000"/>
                </a:solidFill>
              </a:rPr>
              <a:t>= Liver biopsy at any time showing cirrhosis, Fibroscan result of &gt;12.5kPa within 12 months of enrollment, or </a:t>
            </a:r>
            <a:r>
              <a:rPr lang="en-US" sz="1100" dirty="0" err="1">
                <a:solidFill>
                  <a:srgbClr val="000000"/>
                </a:solidFill>
              </a:rPr>
              <a:t>Fibrotest</a:t>
            </a:r>
            <a:r>
              <a:rPr lang="en-US" sz="1100" dirty="0">
                <a:solidFill>
                  <a:srgbClr val="000000"/>
                </a:solidFill>
              </a:rPr>
              <a:t> &gt;0.75 and APRI &gt;2 at time of </a:t>
            </a:r>
            <a:r>
              <a:rPr lang="en-US" sz="1100" dirty="0" smtClean="0">
                <a:solidFill>
                  <a:srgbClr val="000000"/>
                </a:solidFill>
              </a:rPr>
              <a:t>enrollment.</a:t>
            </a:r>
          </a:p>
          <a:p>
            <a:r>
              <a:rPr lang="en-US" sz="1100" dirty="0" smtClean="0">
                <a:solidFill>
                  <a:srgbClr val="000000"/>
                </a:solidFill>
                <a:ea typeface="Times New Roman"/>
                <a:cs typeface="Arial" panose="020B0604020202020204" pitchFamily="34" charset="0"/>
              </a:rPr>
              <a:t>†One participant in 24 week arm had unknown cirrhosis status</a:t>
            </a:r>
          </a:p>
          <a:p>
            <a:r>
              <a:rPr lang="en-US" sz="1100" dirty="0" smtClean="0">
                <a:solidFill>
                  <a:srgbClr val="000000"/>
                </a:solidFill>
                <a:ea typeface="Times New Roman"/>
                <a:cs typeface="Arial" panose="020B0604020202020204" pitchFamily="34" charset="0"/>
              </a:rPr>
              <a:t>‡NS5A RASs = any </a:t>
            </a:r>
            <a:r>
              <a:rPr lang="en-US" sz="1100" dirty="0">
                <a:solidFill>
                  <a:srgbClr val="000000"/>
                </a:solidFill>
                <a:ea typeface="Times New Roman"/>
                <a:cs typeface="Arial" panose="020B0604020202020204" pitchFamily="34" charset="0"/>
              </a:rPr>
              <a:t>change from wild-type at 4 positions (28, 30, 31, or </a:t>
            </a:r>
            <a:r>
              <a:rPr lang="en-US" sz="1100" dirty="0" smtClean="0">
                <a:solidFill>
                  <a:srgbClr val="000000"/>
                </a:solidFill>
                <a:ea typeface="Times New Roman"/>
                <a:cs typeface="Arial" panose="020B0604020202020204" pitchFamily="34" charset="0"/>
              </a:rPr>
              <a:t>93)</a:t>
            </a:r>
            <a:r>
              <a:rPr lang="en-US" sz="1100" dirty="0" smtClean="0">
                <a:solidFill>
                  <a:srgbClr val="000000"/>
                </a:solidFill>
              </a:rPr>
              <a:t>. </a:t>
            </a:r>
            <a:r>
              <a:rPr lang="en-US" sz="1100" dirty="0" smtClean="0">
                <a:solidFill>
                  <a:srgbClr val="000000"/>
                </a:solidFill>
                <a:ea typeface="Times New Roman"/>
                <a:cs typeface="Arial" panose="020B0604020202020204" pitchFamily="34" charset="0"/>
              </a:rPr>
              <a:t>NS3 RASs = </a:t>
            </a:r>
            <a:r>
              <a:rPr lang="en-US" sz="1100" dirty="0">
                <a:solidFill>
                  <a:srgbClr val="000000"/>
                </a:solidFill>
                <a:ea typeface="Times New Roman"/>
                <a:cs typeface="Arial" panose="020B0604020202020204" pitchFamily="34" charset="0"/>
              </a:rPr>
              <a:t>any change from wild-type at 14 positions (36, 54, 55, 56, 80, 107, 122, 132, 155, 156, 158, 168, 170, </a:t>
            </a:r>
            <a:r>
              <a:rPr lang="en-US" sz="1100" dirty="0" smtClean="0">
                <a:solidFill>
                  <a:srgbClr val="000000"/>
                </a:solidFill>
                <a:ea typeface="Times New Roman"/>
                <a:cs typeface="Arial" panose="020B0604020202020204" pitchFamily="34" charset="0"/>
              </a:rPr>
              <a:t>or 175). </a:t>
            </a:r>
            <a:r>
              <a:rPr lang="en-US" sz="1100" dirty="0">
                <a:solidFill>
                  <a:srgbClr val="000000"/>
                </a:solidFill>
              </a:rPr>
              <a:t>RASs detected by next generation sequencing performed with a 15% sensitivity threshold</a:t>
            </a:r>
            <a:r>
              <a:rPr lang="en-US" sz="1100" dirty="0" smtClean="0">
                <a:solidFill>
                  <a:srgbClr val="000000"/>
                </a:solidFill>
              </a:rPr>
              <a:t>.</a:t>
            </a:r>
          </a:p>
        </p:txBody>
      </p:sp>
      <p:sp>
        <p:nvSpPr>
          <p:cNvPr id="4" name="Rectangle 3"/>
          <p:cNvSpPr/>
          <p:nvPr/>
        </p:nvSpPr>
        <p:spPr>
          <a:xfrm>
            <a:off x="139700" y="3098800"/>
            <a:ext cx="8775700" cy="831850"/>
          </a:xfrm>
          <a:prstGeom prst="rect">
            <a:avLst/>
          </a:prstGeom>
          <a:noFill/>
          <a:ln w="508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407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770452435"/>
              </p:ext>
            </p:extLst>
          </p:nvPr>
        </p:nvGraphicFramePr>
        <p:xfrm>
          <a:off x="757265" y="1140630"/>
          <a:ext cx="7570381" cy="30698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24200" y="349180"/>
            <a:ext cx="5334000" cy="796332"/>
          </a:xfrm>
        </p:spPr>
        <p:txBody>
          <a:bodyPr>
            <a:normAutofit fontScale="90000"/>
          </a:bodyPr>
          <a:lstStyle/>
          <a:p>
            <a:r>
              <a:rPr lang="en-US" dirty="0" smtClean="0"/>
              <a:t>Efficacy (SVR12; Full Analysis Set; </a:t>
            </a:r>
            <a:br>
              <a:rPr lang="en-US" dirty="0" smtClean="0"/>
            </a:br>
            <a:r>
              <a:rPr lang="en-US" dirty="0" smtClean="0"/>
              <a:t>	Modified Full Analysis Set*)</a:t>
            </a:r>
            <a:endParaRPr lang="en-US" dirty="0"/>
          </a:p>
        </p:txBody>
      </p:sp>
      <p:sp>
        <p:nvSpPr>
          <p:cNvPr id="6" name="TextBox 5"/>
          <p:cNvSpPr txBox="1"/>
          <p:nvPr/>
        </p:nvSpPr>
        <p:spPr>
          <a:xfrm>
            <a:off x="2766818" y="3160730"/>
            <a:ext cx="741926" cy="584775"/>
          </a:xfrm>
          <a:prstGeom prst="rect">
            <a:avLst/>
          </a:prstGeom>
          <a:noFill/>
        </p:spPr>
        <p:txBody>
          <a:bodyPr wrap="square" rtlCol="0">
            <a:spAutoFit/>
          </a:bodyPr>
          <a:lstStyle/>
          <a:p>
            <a:pPr algn="ctr"/>
            <a:r>
              <a:rPr lang="en-US" sz="1600" b="1" u="sng" dirty="0" smtClean="0">
                <a:solidFill>
                  <a:srgbClr val="000000"/>
                </a:solidFill>
              </a:rPr>
              <a:t>43</a:t>
            </a:r>
            <a:endParaRPr lang="en-US" sz="1600" b="1" u="sng" dirty="0">
              <a:solidFill>
                <a:srgbClr val="000000"/>
              </a:solidFill>
            </a:endParaRPr>
          </a:p>
          <a:p>
            <a:pPr algn="ctr"/>
            <a:r>
              <a:rPr lang="en-US" sz="1600" b="1" dirty="0">
                <a:solidFill>
                  <a:srgbClr val="000000"/>
                </a:solidFill>
              </a:rPr>
              <a:t>44</a:t>
            </a:r>
          </a:p>
        </p:txBody>
      </p:sp>
      <p:sp>
        <p:nvSpPr>
          <p:cNvPr id="7" name="TextBox 6"/>
          <p:cNvSpPr txBox="1"/>
          <p:nvPr/>
        </p:nvSpPr>
        <p:spPr>
          <a:xfrm>
            <a:off x="5722750" y="3148770"/>
            <a:ext cx="834850" cy="584775"/>
          </a:xfrm>
          <a:prstGeom prst="rect">
            <a:avLst/>
          </a:prstGeom>
          <a:noFill/>
        </p:spPr>
        <p:txBody>
          <a:bodyPr wrap="square" rtlCol="0">
            <a:spAutoFit/>
          </a:bodyPr>
          <a:lstStyle/>
          <a:p>
            <a:pPr algn="ctr"/>
            <a:r>
              <a:rPr lang="en-US" sz="1600" b="1" u="sng" dirty="0" smtClean="0">
                <a:solidFill>
                  <a:srgbClr val="000000"/>
                </a:solidFill>
              </a:rPr>
              <a:t>49</a:t>
            </a:r>
            <a:endParaRPr lang="en-US" sz="1600" b="1" u="sng" dirty="0">
              <a:solidFill>
                <a:srgbClr val="000000"/>
              </a:solidFill>
            </a:endParaRPr>
          </a:p>
          <a:p>
            <a:pPr algn="ctr"/>
            <a:r>
              <a:rPr lang="en-US" sz="1600" b="1" dirty="0">
                <a:solidFill>
                  <a:srgbClr val="000000"/>
                </a:solidFill>
              </a:rPr>
              <a:t>49</a:t>
            </a:r>
          </a:p>
        </p:txBody>
      </p:sp>
      <p:sp>
        <p:nvSpPr>
          <p:cNvPr id="8" name="TextBox 7"/>
          <p:cNvSpPr txBox="1"/>
          <p:nvPr/>
        </p:nvSpPr>
        <p:spPr>
          <a:xfrm>
            <a:off x="3720482" y="3160730"/>
            <a:ext cx="608432" cy="584775"/>
          </a:xfrm>
          <a:prstGeom prst="rect">
            <a:avLst/>
          </a:prstGeom>
          <a:noFill/>
        </p:spPr>
        <p:txBody>
          <a:bodyPr wrap="square" rtlCol="0">
            <a:spAutoFit/>
          </a:bodyPr>
          <a:lstStyle/>
          <a:p>
            <a:pPr algn="ctr"/>
            <a:r>
              <a:rPr lang="en-US" sz="1600" b="1" u="sng" dirty="0" smtClean="0">
                <a:solidFill>
                  <a:schemeClr val="bg1"/>
                </a:solidFill>
              </a:rPr>
              <a:t>43</a:t>
            </a:r>
            <a:endParaRPr lang="en-US" sz="1600" b="1" u="sng" dirty="0">
              <a:solidFill>
                <a:schemeClr val="bg1"/>
              </a:solidFill>
            </a:endParaRPr>
          </a:p>
          <a:p>
            <a:pPr algn="ctr"/>
            <a:r>
              <a:rPr lang="en-US" sz="1600" b="1" dirty="0" smtClean="0">
                <a:solidFill>
                  <a:schemeClr val="bg1"/>
                </a:solidFill>
              </a:rPr>
              <a:t>43*</a:t>
            </a:r>
            <a:endParaRPr lang="en-US" sz="1600" b="1" dirty="0">
              <a:solidFill>
                <a:schemeClr val="bg1"/>
              </a:solidFill>
            </a:endParaRPr>
          </a:p>
        </p:txBody>
      </p:sp>
      <p:sp>
        <p:nvSpPr>
          <p:cNvPr id="13" name="TextBox 12"/>
          <p:cNvSpPr txBox="1"/>
          <p:nvPr/>
        </p:nvSpPr>
        <p:spPr>
          <a:xfrm>
            <a:off x="430598" y="4306734"/>
            <a:ext cx="7188200" cy="830997"/>
          </a:xfrm>
          <a:prstGeom prst="rect">
            <a:avLst/>
          </a:prstGeom>
          <a:noFill/>
        </p:spPr>
        <p:txBody>
          <a:bodyPr wrap="square" rtlCol="0">
            <a:spAutoFit/>
          </a:bodyPr>
          <a:lstStyle/>
          <a:p>
            <a:r>
              <a:rPr lang="en-US" sz="1200" dirty="0" smtClean="0">
                <a:solidFill>
                  <a:srgbClr val="000000"/>
                </a:solidFill>
              </a:rPr>
              <a:t>SVR12 = % of participants with HCV RNA &lt;15 IU/mL at 12 weeks after end of treatment.</a:t>
            </a:r>
            <a:endParaRPr lang="en-US" sz="1200" dirty="0">
              <a:solidFill>
                <a:srgbClr val="000000"/>
              </a:solidFill>
            </a:endParaRPr>
          </a:p>
          <a:p>
            <a:r>
              <a:rPr lang="en-US" sz="1200" dirty="0" smtClean="0">
                <a:solidFill>
                  <a:srgbClr val="000000"/>
                </a:solidFill>
              </a:rPr>
              <a:t>Full analysis set = all patients who received at least one dose of study medication; </a:t>
            </a:r>
          </a:p>
          <a:p>
            <a:r>
              <a:rPr lang="en-US" sz="1200" dirty="0">
                <a:solidFill>
                  <a:srgbClr val="000000"/>
                </a:solidFill>
              </a:rPr>
              <a:t>*</a:t>
            </a:r>
            <a:r>
              <a:rPr lang="en-US" sz="1200" dirty="0" smtClean="0">
                <a:solidFill>
                  <a:srgbClr val="000000"/>
                </a:solidFill>
              </a:rPr>
              <a:t>Modified full analysis set excluded one participant </a:t>
            </a:r>
            <a:r>
              <a:rPr lang="en-US" sz="1200" dirty="0">
                <a:solidFill>
                  <a:srgbClr val="000000"/>
                </a:solidFill>
              </a:rPr>
              <a:t>from the 16-week + RBV </a:t>
            </a:r>
            <a:r>
              <a:rPr lang="en-US" sz="1200" dirty="0" smtClean="0">
                <a:solidFill>
                  <a:srgbClr val="000000"/>
                </a:solidFill>
              </a:rPr>
              <a:t>arm who withdrew from the study after taking 3 doses of study medication.</a:t>
            </a:r>
            <a:endParaRPr lang="en-US" sz="1200" dirty="0">
              <a:solidFill>
                <a:srgbClr val="000000"/>
              </a:solidFill>
            </a:endParaRPr>
          </a:p>
        </p:txBody>
      </p:sp>
      <p:sp>
        <p:nvSpPr>
          <p:cNvPr id="9" name="TextBox 8"/>
          <p:cNvSpPr txBox="1"/>
          <p:nvPr/>
        </p:nvSpPr>
        <p:spPr>
          <a:xfrm>
            <a:off x="6637150" y="3148769"/>
            <a:ext cx="757672" cy="584775"/>
          </a:xfrm>
          <a:prstGeom prst="rect">
            <a:avLst/>
          </a:prstGeom>
          <a:noFill/>
        </p:spPr>
        <p:txBody>
          <a:bodyPr wrap="square" rtlCol="0">
            <a:spAutoFit/>
          </a:bodyPr>
          <a:lstStyle/>
          <a:p>
            <a:pPr algn="ctr"/>
            <a:r>
              <a:rPr lang="en-US" sz="1600" b="1" u="sng" dirty="0" smtClean="0">
                <a:solidFill>
                  <a:schemeClr val="bg1"/>
                </a:solidFill>
              </a:rPr>
              <a:t>49</a:t>
            </a:r>
          </a:p>
          <a:p>
            <a:pPr algn="ctr"/>
            <a:r>
              <a:rPr lang="en-US" sz="1600" b="1" dirty="0" smtClean="0">
                <a:solidFill>
                  <a:schemeClr val="bg1"/>
                </a:solidFill>
              </a:rPr>
              <a:t>49</a:t>
            </a:r>
            <a:endParaRPr lang="en-US" sz="1600" b="1" dirty="0">
              <a:solidFill>
                <a:schemeClr val="bg1"/>
              </a:solidFill>
            </a:endParaRPr>
          </a:p>
        </p:txBody>
      </p:sp>
    </p:spTree>
    <p:extLst>
      <p:ext uri="{BB962C8B-B14F-4D97-AF65-F5344CB8AC3E}">
        <p14:creationId xmlns:p14="http://schemas.microsoft.com/office/powerpoint/2010/main" val="3788259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846653424"/>
              </p:ext>
            </p:extLst>
          </p:nvPr>
        </p:nvGraphicFramePr>
        <p:xfrm>
          <a:off x="685800" y="685800"/>
          <a:ext cx="75438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38200" y="228600"/>
            <a:ext cx="8229600" cy="457200"/>
          </a:xfrm>
        </p:spPr>
        <p:txBody>
          <a:bodyPr>
            <a:normAutofit fontScale="90000"/>
          </a:bodyPr>
          <a:lstStyle/>
          <a:p>
            <a:r>
              <a:rPr lang="en-US" dirty="0"/>
              <a:t>Baseline NS5A </a:t>
            </a:r>
            <a:r>
              <a:rPr lang="en-US" dirty="0" smtClean="0"/>
              <a:t>or </a:t>
            </a:r>
            <a:r>
              <a:rPr lang="en-US" dirty="0"/>
              <a:t>NS3 </a:t>
            </a:r>
            <a:r>
              <a:rPr lang="en-US" dirty="0" smtClean="0"/>
              <a:t>RASs</a:t>
            </a:r>
            <a:endParaRPr lang="en-US" dirty="0"/>
          </a:p>
        </p:txBody>
      </p:sp>
      <p:sp>
        <p:nvSpPr>
          <p:cNvPr id="6" name="TextBox 5"/>
          <p:cNvSpPr txBox="1"/>
          <p:nvPr/>
        </p:nvSpPr>
        <p:spPr>
          <a:xfrm>
            <a:off x="914400" y="3795860"/>
            <a:ext cx="8037422" cy="830997"/>
          </a:xfrm>
          <a:prstGeom prst="rect">
            <a:avLst/>
          </a:prstGeom>
          <a:noFill/>
        </p:spPr>
        <p:txBody>
          <a:bodyPr wrap="square" rtlCol="0">
            <a:spAutoFit/>
          </a:bodyPr>
          <a:lstStyle/>
          <a:p>
            <a:pPr marL="174625" indent="-174625">
              <a:buFont typeface="Arial" panose="020B0604020202020204" pitchFamily="34" charset="0"/>
              <a:buChar char="•"/>
            </a:pPr>
            <a:r>
              <a:rPr lang="en-US" sz="1600" dirty="0" smtClean="0">
                <a:solidFill>
                  <a:srgbClr val="000000"/>
                </a:solidFill>
              </a:rPr>
              <a:t>RASs at NS3 position Q80K detected in 33 of 93 participants (35%)  </a:t>
            </a:r>
          </a:p>
          <a:p>
            <a:pPr marL="174625" indent="-174625">
              <a:buFont typeface="Arial" panose="020B0604020202020204" pitchFamily="34" charset="0"/>
              <a:buChar char="•"/>
            </a:pPr>
            <a:r>
              <a:rPr lang="en-US" sz="1600" dirty="0" smtClean="0">
                <a:solidFill>
                  <a:srgbClr val="000000"/>
                </a:solidFill>
              </a:rPr>
              <a:t>One participant in the 16 week + RBV treatment group had an NS3 RAS at the 168 position</a:t>
            </a:r>
          </a:p>
          <a:p>
            <a:pPr marL="631825" lvl="1" indent="-174625">
              <a:buSzPct val="75000"/>
              <a:buFont typeface="Courier New" panose="02070309020205020404" pitchFamily="49" charset="0"/>
              <a:buChar char="o"/>
            </a:pPr>
            <a:r>
              <a:rPr lang="en-US" sz="1600" dirty="0" smtClean="0">
                <a:solidFill>
                  <a:srgbClr val="000000"/>
                </a:solidFill>
              </a:rPr>
              <a:t>No participant had NS3 RASs at the 156 position </a:t>
            </a:r>
            <a:endParaRPr lang="en-US" sz="1600" dirty="0">
              <a:solidFill>
                <a:srgbClr val="000000"/>
              </a:solidFill>
            </a:endParaRPr>
          </a:p>
        </p:txBody>
      </p:sp>
      <p:sp>
        <p:nvSpPr>
          <p:cNvPr id="7" name="TextBox 6"/>
          <p:cNvSpPr txBox="1"/>
          <p:nvPr/>
        </p:nvSpPr>
        <p:spPr>
          <a:xfrm>
            <a:off x="142064" y="4547369"/>
            <a:ext cx="7554136" cy="592470"/>
          </a:xfrm>
          <a:prstGeom prst="rect">
            <a:avLst/>
          </a:prstGeom>
          <a:noFill/>
        </p:spPr>
        <p:txBody>
          <a:bodyPr wrap="square" rtlCol="0">
            <a:spAutoFit/>
          </a:bodyPr>
          <a:lstStyle/>
          <a:p>
            <a:pPr>
              <a:lnSpc>
                <a:spcPts val="1300"/>
              </a:lnSpc>
            </a:pPr>
            <a:r>
              <a:rPr lang="en-US" sz="1200" dirty="0">
                <a:solidFill>
                  <a:srgbClr val="000000"/>
                </a:solidFill>
              </a:rPr>
              <a:t>*</a:t>
            </a:r>
            <a:r>
              <a:rPr lang="en-US" sz="1200" dirty="0" smtClean="0">
                <a:solidFill>
                  <a:srgbClr val="000000"/>
                </a:solidFill>
              </a:rPr>
              <a:t>RASs </a:t>
            </a:r>
            <a:r>
              <a:rPr lang="en-US" sz="1200" dirty="0">
                <a:solidFill>
                  <a:srgbClr val="000000"/>
                </a:solidFill>
              </a:rPr>
              <a:t>detected by next-generation sequencing with 15% sensitivity; NS5A </a:t>
            </a:r>
            <a:r>
              <a:rPr lang="en-US" sz="1200" dirty="0" smtClean="0">
                <a:solidFill>
                  <a:srgbClr val="000000"/>
                </a:solidFill>
              </a:rPr>
              <a:t>RAS: </a:t>
            </a:r>
            <a:r>
              <a:rPr lang="en-US" sz="1200" dirty="0">
                <a:solidFill>
                  <a:srgbClr val="000000"/>
                </a:solidFill>
              </a:rPr>
              <a:t>any change from wild-type at 4 positions (28, 30, 31, or 93); </a:t>
            </a:r>
            <a:r>
              <a:rPr lang="en-US" sz="1200" dirty="0">
                <a:solidFill>
                  <a:srgbClr val="000000"/>
                </a:solidFill>
                <a:ea typeface="Times New Roman"/>
                <a:cs typeface="Arial" panose="020B0604020202020204" pitchFamily="34" charset="0"/>
              </a:rPr>
              <a:t>NS3 </a:t>
            </a:r>
            <a:r>
              <a:rPr lang="en-US" sz="1200" dirty="0" smtClean="0">
                <a:solidFill>
                  <a:srgbClr val="000000"/>
                </a:solidFill>
                <a:ea typeface="Times New Roman"/>
                <a:cs typeface="Arial" panose="020B0604020202020204" pitchFamily="34" charset="0"/>
              </a:rPr>
              <a:t>RASs </a:t>
            </a:r>
            <a:r>
              <a:rPr lang="en-US" sz="1200" dirty="0">
                <a:solidFill>
                  <a:srgbClr val="000000"/>
                </a:solidFill>
                <a:ea typeface="Times New Roman"/>
                <a:cs typeface="Arial" panose="020B0604020202020204" pitchFamily="34" charset="0"/>
              </a:rPr>
              <a:t>= any change from wild-type at 14 positions (36, 54, 55, 56, 80, 107, 122, 132, 155, 156, 158, 168, 170, or 175</a:t>
            </a:r>
            <a:r>
              <a:rPr lang="en-US" sz="1200" dirty="0" smtClean="0">
                <a:solidFill>
                  <a:srgbClr val="000000"/>
                </a:solidFill>
                <a:ea typeface="Times New Roman"/>
                <a:cs typeface="Arial" panose="020B0604020202020204" pitchFamily="34" charset="0"/>
              </a:rPr>
              <a:t>).</a:t>
            </a:r>
            <a:endParaRPr lang="en-US" sz="1200" dirty="0">
              <a:solidFill>
                <a:srgbClr val="000000"/>
              </a:solidFill>
              <a:ea typeface="Times New Roman"/>
              <a:cs typeface="Arial" panose="020B0604020202020204" pitchFamily="34" charset="0"/>
            </a:endParaRPr>
          </a:p>
        </p:txBody>
      </p:sp>
      <p:sp>
        <p:nvSpPr>
          <p:cNvPr id="12" name="TextBox 11"/>
          <p:cNvSpPr txBox="1"/>
          <p:nvPr/>
        </p:nvSpPr>
        <p:spPr>
          <a:xfrm>
            <a:off x="1981200" y="2144589"/>
            <a:ext cx="418704" cy="646331"/>
          </a:xfrm>
          <a:prstGeom prst="rect">
            <a:avLst/>
          </a:prstGeom>
          <a:noFill/>
        </p:spPr>
        <p:txBody>
          <a:bodyPr wrap="none" rtlCol="0">
            <a:spAutoFit/>
          </a:bodyPr>
          <a:lstStyle/>
          <a:p>
            <a:pPr algn="ctr"/>
            <a:r>
              <a:rPr lang="en-US" u="sng" dirty="0" smtClean="0">
                <a:solidFill>
                  <a:srgbClr val="FFFFFF"/>
                </a:solidFill>
              </a:rPr>
              <a:t>78</a:t>
            </a:r>
          </a:p>
          <a:p>
            <a:pPr algn="ctr"/>
            <a:r>
              <a:rPr lang="en-US" dirty="0" smtClean="0">
                <a:solidFill>
                  <a:srgbClr val="FFFFFF"/>
                </a:solidFill>
              </a:rPr>
              <a:t>93</a:t>
            </a:r>
            <a:endParaRPr lang="en-US" dirty="0">
              <a:solidFill>
                <a:srgbClr val="FFFFFF"/>
              </a:solidFill>
            </a:endParaRPr>
          </a:p>
        </p:txBody>
      </p:sp>
      <p:sp>
        <p:nvSpPr>
          <p:cNvPr id="13" name="TextBox 12"/>
          <p:cNvSpPr txBox="1"/>
          <p:nvPr/>
        </p:nvSpPr>
        <p:spPr>
          <a:xfrm>
            <a:off x="3048000" y="2144588"/>
            <a:ext cx="533400" cy="646331"/>
          </a:xfrm>
          <a:prstGeom prst="rect">
            <a:avLst/>
          </a:prstGeom>
          <a:noFill/>
        </p:spPr>
        <p:txBody>
          <a:bodyPr wrap="square" rtlCol="0">
            <a:spAutoFit/>
          </a:bodyPr>
          <a:lstStyle/>
          <a:p>
            <a:pPr algn="ctr"/>
            <a:r>
              <a:rPr lang="en-US" u="sng" dirty="0" smtClean="0">
                <a:solidFill>
                  <a:srgbClr val="FFFFFF"/>
                </a:solidFill>
              </a:rPr>
              <a:t>38</a:t>
            </a:r>
          </a:p>
          <a:p>
            <a:pPr algn="ctr"/>
            <a:r>
              <a:rPr lang="en-US" dirty="0" smtClean="0">
                <a:solidFill>
                  <a:srgbClr val="FFFFFF"/>
                </a:solidFill>
              </a:rPr>
              <a:t>93</a:t>
            </a:r>
            <a:endParaRPr lang="en-US" dirty="0">
              <a:solidFill>
                <a:srgbClr val="FFFFFF"/>
              </a:solidFill>
            </a:endParaRPr>
          </a:p>
        </p:txBody>
      </p:sp>
      <p:sp>
        <p:nvSpPr>
          <p:cNvPr id="14" name="TextBox 13"/>
          <p:cNvSpPr txBox="1"/>
          <p:nvPr/>
        </p:nvSpPr>
        <p:spPr>
          <a:xfrm>
            <a:off x="4107316" y="2144587"/>
            <a:ext cx="533400" cy="646331"/>
          </a:xfrm>
          <a:prstGeom prst="rect">
            <a:avLst/>
          </a:prstGeom>
          <a:noFill/>
        </p:spPr>
        <p:txBody>
          <a:bodyPr wrap="square" rtlCol="0">
            <a:spAutoFit/>
          </a:bodyPr>
          <a:lstStyle/>
          <a:p>
            <a:pPr algn="ctr"/>
            <a:r>
              <a:rPr lang="en-US" u="sng" dirty="0" smtClean="0">
                <a:solidFill>
                  <a:srgbClr val="FFFFFF"/>
                </a:solidFill>
              </a:rPr>
              <a:t>36</a:t>
            </a:r>
          </a:p>
          <a:p>
            <a:pPr algn="ctr"/>
            <a:r>
              <a:rPr lang="en-US" dirty="0" smtClean="0">
                <a:solidFill>
                  <a:srgbClr val="FFFFFF"/>
                </a:solidFill>
              </a:rPr>
              <a:t>93</a:t>
            </a:r>
            <a:endParaRPr lang="en-US" dirty="0">
              <a:solidFill>
                <a:srgbClr val="FFFFFF"/>
              </a:solidFill>
            </a:endParaRPr>
          </a:p>
        </p:txBody>
      </p:sp>
      <p:sp>
        <p:nvSpPr>
          <p:cNvPr id="15" name="TextBox 14"/>
          <p:cNvSpPr txBox="1"/>
          <p:nvPr/>
        </p:nvSpPr>
        <p:spPr>
          <a:xfrm>
            <a:off x="6248400" y="2144586"/>
            <a:ext cx="609600" cy="646331"/>
          </a:xfrm>
          <a:prstGeom prst="rect">
            <a:avLst/>
          </a:prstGeom>
          <a:noFill/>
        </p:spPr>
        <p:txBody>
          <a:bodyPr wrap="square" rtlCol="0">
            <a:spAutoFit/>
          </a:bodyPr>
          <a:lstStyle/>
          <a:p>
            <a:pPr algn="ctr"/>
            <a:r>
              <a:rPr lang="en-US" b="1" u="sng" dirty="0" smtClean="0">
                <a:solidFill>
                  <a:schemeClr val="bg1"/>
                </a:solidFill>
              </a:rPr>
              <a:t>60</a:t>
            </a:r>
          </a:p>
          <a:p>
            <a:pPr algn="ctr"/>
            <a:r>
              <a:rPr lang="en-US" b="1" dirty="0" smtClean="0">
                <a:solidFill>
                  <a:schemeClr val="bg1"/>
                </a:solidFill>
              </a:rPr>
              <a:t>93</a:t>
            </a:r>
            <a:endParaRPr lang="en-US" b="1" dirty="0">
              <a:solidFill>
                <a:schemeClr val="bg1"/>
              </a:solidFill>
            </a:endParaRPr>
          </a:p>
        </p:txBody>
      </p:sp>
      <p:sp>
        <p:nvSpPr>
          <p:cNvPr id="16" name="TextBox 15"/>
          <p:cNvSpPr txBox="1"/>
          <p:nvPr/>
        </p:nvSpPr>
        <p:spPr>
          <a:xfrm>
            <a:off x="7368364" y="2144589"/>
            <a:ext cx="533400" cy="646331"/>
          </a:xfrm>
          <a:prstGeom prst="rect">
            <a:avLst/>
          </a:prstGeom>
          <a:noFill/>
        </p:spPr>
        <p:txBody>
          <a:bodyPr wrap="square" rtlCol="0">
            <a:spAutoFit/>
          </a:bodyPr>
          <a:lstStyle/>
          <a:p>
            <a:pPr algn="ctr"/>
            <a:r>
              <a:rPr lang="en-US" u="sng" dirty="0" smtClean="0">
                <a:solidFill>
                  <a:srgbClr val="000000"/>
                </a:solidFill>
              </a:rPr>
              <a:t>51</a:t>
            </a:r>
          </a:p>
          <a:p>
            <a:pPr algn="ctr"/>
            <a:r>
              <a:rPr lang="en-US" dirty="0" smtClean="0">
                <a:solidFill>
                  <a:srgbClr val="000000"/>
                </a:solidFill>
              </a:rPr>
              <a:t>93</a:t>
            </a:r>
            <a:endParaRPr lang="en-US" dirty="0">
              <a:solidFill>
                <a:srgbClr val="000000"/>
              </a:solidFill>
            </a:endParaRPr>
          </a:p>
        </p:txBody>
      </p:sp>
      <p:sp>
        <p:nvSpPr>
          <p:cNvPr id="17" name="TextBox 16"/>
          <p:cNvSpPr txBox="1"/>
          <p:nvPr/>
        </p:nvSpPr>
        <p:spPr>
          <a:xfrm>
            <a:off x="5235382" y="2625842"/>
            <a:ext cx="455574" cy="261610"/>
          </a:xfrm>
          <a:prstGeom prst="rect">
            <a:avLst/>
          </a:prstGeom>
          <a:noFill/>
        </p:spPr>
        <p:txBody>
          <a:bodyPr wrap="none" rtlCol="0">
            <a:spAutoFit/>
          </a:bodyPr>
          <a:lstStyle/>
          <a:p>
            <a:r>
              <a:rPr lang="en-US" sz="1100" dirty="0" smtClean="0">
                <a:solidFill>
                  <a:srgbClr val="FFFFFF"/>
                </a:solidFill>
              </a:rPr>
              <a:t>4/93</a:t>
            </a:r>
            <a:endParaRPr lang="en-US" sz="1100" dirty="0">
              <a:solidFill>
                <a:srgbClr val="FFFFFF"/>
              </a:solidFill>
            </a:endParaRPr>
          </a:p>
        </p:txBody>
      </p:sp>
    </p:spTree>
    <p:extLst>
      <p:ext uri="{BB962C8B-B14F-4D97-AF65-F5344CB8AC3E}">
        <p14:creationId xmlns:p14="http://schemas.microsoft.com/office/powerpoint/2010/main" val="1831418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Custom 1">
      <a:dk1>
        <a:srgbClr val="21368B"/>
      </a:dk1>
      <a:lt1>
        <a:srgbClr val="FFFFFF"/>
      </a:lt1>
      <a:dk2>
        <a:srgbClr val="8181BD"/>
      </a:dk2>
      <a:lt2>
        <a:srgbClr val="21368B"/>
      </a:lt2>
      <a:accent1>
        <a:srgbClr val="8DC63F"/>
      </a:accent1>
      <a:accent2>
        <a:srgbClr val="21368B"/>
      </a:accent2>
      <a:accent3>
        <a:srgbClr val="B51A8A"/>
      </a:accent3>
      <a:accent4>
        <a:srgbClr val="21409A"/>
      </a:accent4>
      <a:accent5>
        <a:srgbClr val="8DC63F"/>
      </a:accent5>
      <a:accent6>
        <a:srgbClr val="009994"/>
      </a:accent6>
      <a:hlink>
        <a:srgbClr val="FFFFFF"/>
      </a:hlink>
      <a:folHlink>
        <a:srgbClr val="B51A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Custom 1">
      <a:dk1>
        <a:srgbClr val="21368B"/>
      </a:dk1>
      <a:lt1>
        <a:srgbClr val="FFFFFF"/>
      </a:lt1>
      <a:dk2>
        <a:srgbClr val="8181BD"/>
      </a:dk2>
      <a:lt2>
        <a:srgbClr val="21368B"/>
      </a:lt2>
      <a:accent1>
        <a:srgbClr val="8DC63F"/>
      </a:accent1>
      <a:accent2>
        <a:srgbClr val="21368B"/>
      </a:accent2>
      <a:accent3>
        <a:srgbClr val="B51A8A"/>
      </a:accent3>
      <a:accent4>
        <a:srgbClr val="21409A"/>
      </a:accent4>
      <a:accent5>
        <a:srgbClr val="8DC63F"/>
      </a:accent5>
      <a:accent6>
        <a:srgbClr val="009994"/>
      </a:accent6>
      <a:hlink>
        <a:srgbClr val="FFFFFF"/>
      </a:hlink>
      <a:folHlink>
        <a:srgbClr val="B51A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1">
      <a:dk1>
        <a:srgbClr val="21368B"/>
      </a:dk1>
      <a:lt1>
        <a:srgbClr val="FFFFFF"/>
      </a:lt1>
      <a:dk2>
        <a:srgbClr val="8181BD"/>
      </a:dk2>
      <a:lt2>
        <a:srgbClr val="21368B"/>
      </a:lt2>
      <a:accent1>
        <a:srgbClr val="8DC63F"/>
      </a:accent1>
      <a:accent2>
        <a:srgbClr val="21368B"/>
      </a:accent2>
      <a:accent3>
        <a:srgbClr val="B51A8A"/>
      </a:accent3>
      <a:accent4>
        <a:srgbClr val="21409A"/>
      </a:accent4>
      <a:accent5>
        <a:srgbClr val="8DC63F"/>
      </a:accent5>
      <a:accent6>
        <a:srgbClr val="009994"/>
      </a:accent6>
      <a:hlink>
        <a:srgbClr val="FFFFFF"/>
      </a:hlink>
      <a:folHlink>
        <a:srgbClr val="B51A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Custom 1">
      <a:dk1>
        <a:srgbClr val="21368B"/>
      </a:dk1>
      <a:lt1>
        <a:srgbClr val="FFFFFF"/>
      </a:lt1>
      <a:dk2>
        <a:srgbClr val="8181BD"/>
      </a:dk2>
      <a:lt2>
        <a:srgbClr val="21368B"/>
      </a:lt2>
      <a:accent1>
        <a:srgbClr val="8DC63F"/>
      </a:accent1>
      <a:accent2>
        <a:srgbClr val="21368B"/>
      </a:accent2>
      <a:accent3>
        <a:srgbClr val="B51A8A"/>
      </a:accent3>
      <a:accent4>
        <a:srgbClr val="21409A"/>
      </a:accent4>
      <a:accent5>
        <a:srgbClr val="8DC63F"/>
      </a:accent5>
      <a:accent6>
        <a:srgbClr val="009994"/>
      </a:accent6>
      <a:hlink>
        <a:srgbClr val="FFFFFF"/>
      </a:hlink>
      <a:folHlink>
        <a:srgbClr val="B51A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Custom 1">
      <a:dk1>
        <a:srgbClr val="21368B"/>
      </a:dk1>
      <a:lt1>
        <a:srgbClr val="FFFFFF"/>
      </a:lt1>
      <a:dk2>
        <a:srgbClr val="8181BD"/>
      </a:dk2>
      <a:lt2>
        <a:srgbClr val="21368B"/>
      </a:lt2>
      <a:accent1>
        <a:srgbClr val="8DC63F"/>
      </a:accent1>
      <a:accent2>
        <a:srgbClr val="21368B"/>
      </a:accent2>
      <a:accent3>
        <a:srgbClr val="B51A8A"/>
      </a:accent3>
      <a:accent4>
        <a:srgbClr val="21409A"/>
      </a:accent4>
      <a:accent5>
        <a:srgbClr val="8DC63F"/>
      </a:accent5>
      <a:accent6>
        <a:srgbClr val="009994"/>
      </a:accent6>
      <a:hlink>
        <a:srgbClr val="FFFFFF"/>
      </a:hlink>
      <a:folHlink>
        <a:srgbClr val="B51A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52A10F973454985ACC85A987A8AD0" ma:contentTypeVersion="5" ma:contentTypeDescription="Create a new document." ma:contentTypeScope="" ma:versionID="d79d2fdab9f8661332addf0a9778aea4">
  <xsd:schema xmlns:xsd="http://www.w3.org/2001/XMLSchema" xmlns:xs="http://www.w3.org/2001/XMLSchema" xmlns:p="http://schemas.microsoft.com/office/2006/metadata/properties" xmlns:ns2="d3621b0a-8854-4607-a1d7-108d46507552" targetNamespace="http://schemas.microsoft.com/office/2006/metadata/properties" ma:root="true" ma:fieldsID="22169ba440bbf795ae9cd9204f41c786" ns2:_="">
    <xsd:import namespace="d3621b0a-8854-4607-a1d7-108d46507552"/>
    <xsd:element name="properties">
      <xsd:complexType>
        <xsd:sequence>
          <xsd:element name="documentManagement">
            <xsd:complexType>
              <xsd:all>
                <xsd:element ref="ns2:Congres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621b0a-8854-4607-a1d7-108d46507552" elementFormDefault="qualified">
    <xsd:import namespace="http://schemas.microsoft.com/office/2006/documentManagement/types"/>
    <xsd:import namespace="http://schemas.microsoft.com/office/infopath/2007/PartnerControls"/>
    <xsd:element name="Congress" ma:index="8" ma:displayName="Congress" ma:default="Congress Undefined" ma:format="Dropdown" ma:internalName="Congress">
      <xsd:simpleType>
        <xsd:union memberTypes="dms:Text">
          <xsd:simpleType>
            <xsd:restriction base="dms:Choice">
              <xsd:enumeration value="Congress Undefined"/>
              <xsd:enumeration value="21st International AIDS Society (IAS) Conference (Durban, South Africa – July 18-22, 2016)"/>
              <xsd:enumeration value="AASLD 2010"/>
              <xsd:enumeration value="AASLD 2011"/>
              <xsd:enumeration value="AASLD 2012"/>
              <xsd:enumeration value="AASLD 2013"/>
              <xsd:enumeration value="AASLD 2014"/>
              <xsd:enumeration value="AASLD 2015 (Nov 13-17, 2015; San Francisco, CA)"/>
              <xsd:enumeration value="AASLD 2016 (November 11 – 15, 2016; Boston, MA)"/>
              <xsd:enumeration value="APASL 2011"/>
              <xsd:enumeration value="APASL 2014"/>
              <xsd:enumeration value="CROI 2011"/>
              <xsd:enumeration value="CROI 2012"/>
              <xsd:enumeration value="CROI 2013"/>
              <xsd:enumeration value="CROI 2014"/>
              <xsd:enumeration value="CROI 2017"/>
              <xsd:enumeration value="DDW 2011"/>
              <xsd:enumeration value="DDW 2013"/>
              <xsd:enumeration value="DDW 2014"/>
              <xsd:enumeration value="DDW 2015"/>
              <xsd:enumeration value="DDW 2016"/>
              <xsd:enumeration value="EASL 2011"/>
              <xsd:enumeration value="EASL 2012"/>
              <xsd:enumeration value="EASL 2013"/>
              <xsd:enumeration value="EASL 2014"/>
              <xsd:enumeration value="EASL 2015"/>
              <xsd:enumeration value="EASL 2016 (April 13-17; Barcelona, Spain)"/>
              <xsd:enumeration value="EASL 2017 (April 20-23; Amsterdam, Netherlands)"/>
              <xsd:enumeration value="ERA-EDTA Congress (May 21-24, 2016, Vienna, Austria)"/>
              <xsd:enumeration value="European Virology meeting (Lisbon, Portugal, 11-12 May 2012)"/>
              <xsd:enumeration value="European Virology meeting 2014"/>
              <xsd:enumeration value="HEP DART 2015 (December 6-10, 2015; Wailea, Hawaii, USA)"/>
              <xsd:enumeration value="ID Week 2015 (October 7-11, 2015; San Diego, CA, USA)"/>
              <xsd:enumeration value="IDSA 2011"/>
              <xsd:enumeration value="IDSA 2014"/>
              <xsd:enumeration value="International AIDS Society (IAS) Conference (Vancouver, Canada - July 19-22, 2015)"/>
              <xsd:enumeration value="International Symposium on Hepatitis Care in Substance Users (October 7-9, 2015; Sydney, Australia)"/>
              <xsd:enumeration value="International Symposium on Hepatitis Care in Substance Users (INHSU 2016), Oslo, Norway, 7-9 September, 2016"/>
              <xsd:enumeration value="International Workshop on Clinical Pharmacology of Hepatitis Therapy - 7th (June 27, 2012)"/>
              <xsd:enumeration value="International Workshop on Clinical Pharmacology of HIV and Hepatitis Therapy (May 26-28, 2015, Washington D.C., US)"/>
              <xsd:enumeration value="International Workshop on Antiviral Drug Resistance (Berlin, Germany - June 3-7, 2014)"/>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gress xmlns="d3621b0a-8854-4607-a1d7-108d46507552">EASL 2017 (April 20-23; Amsterdam, Netherlands)</Congress>
  </documentManagement>
</p:properties>
</file>

<file path=customXml/item4.xml><?xml version="1.0" encoding="utf-8"?>
<sisl xmlns:xsi="http://www.w3.org/2001/XMLSchema-instance" xmlns:xsd="http://www.w3.org/2001/XMLSchema" xmlns="http://www.boldonjames.com/2008/01/sie/internal/label" sislVersion="0" policy="a10f9ac0-5937-4b4f-b459-96aedd9ed2c5">
  <element uid="id_classification_eusecret" value=""/>
</sisl>
</file>

<file path=customXml/itemProps1.xml><?xml version="1.0" encoding="utf-8"?>
<ds:datastoreItem xmlns:ds="http://schemas.openxmlformats.org/officeDocument/2006/customXml" ds:itemID="{7852E307-DFD8-4F5A-81E5-8A699F316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621b0a-8854-4607-a1d7-108d46507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5C5036-9CF0-4FAB-819A-95246E7E42EB}">
  <ds:schemaRefs>
    <ds:schemaRef ds:uri="http://schemas.microsoft.com/sharepoint/v3/contenttype/forms"/>
  </ds:schemaRefs>
</ds:datastoreItem>
</file>

<file path=customXml/itemProps3.xml><?xml version="1.0" encoding="utf-8"?>
<ds:datastoreItem xmlns:ds="http://schemas.openxmlformats.org/officeDocument/2006/customXml" ds:itemID="{342D19D4-D7CA-4C23-88CF-0224E765C1B0}">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www.w3.org/XML/1998/namespace"/>
    <ds:schemaRef ds:uri="http://purl.org/dc/elements/1.1/"/>
    <ds:schemaRef ds:uri="d3621b0a-8854-4607-a1d7-108d46507552"/>
    <ds:schemaRef ds:uri="http://schemas.openxmlformats.org/package/2006/metadata/core-properties"/>
    <ds:schemaRef ds:uri="http://purl.org/dc/terms/"/>
  </ds:schemaRefs>
</ds:datastoreItem>
</file>

<file path=customXml/itemProps4.xml><?xml version="1.0" encoding="utf-8"?>
<ds:datastoreItem xmlns:ds="http://schemas.openxmlformats.org/officeDocument/2006/customXml" ds:itemID="{D550B74D-BC77-42E7-A6B9-5476562CF46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0</TotalTime>
  <Words>3265</Words>
  <Application>Microsoft Office PowerPoint</Application>
  <PresentationFormat>Bildschirmpräsentation (16:9)</PresentationFormat>
  <Paragraphs>444</Paragraphs>
  <Slides>16</Slides>
  <Notes>16</Notes>
  <HiddenSlides>0</HiddenSlides>
  <MMClips>0</MMClips>
  <ScaleCrop>false</ScaleCrop>
  <HeadingPairs>
    <vt:vector size="4" baseType="variant">
      <vt:variant>
        <vt:lpstr>Design</vt:lpstr>
      </vt:variant>
      <vt:variant>
        <vt:i4>5</vt:i4>
      </vt:variant>
      <vt:variant>
        <vt:lpstr>Folientitel</vt:lpstr>
      </vt:variant>
      <vt:variant>
        <vt:i4>16</vt:i4>
      </vt:variant>
    </vt:vector>
  </HeadingPairs>
  <TitlesOfParts>
    <vt:vector size="21" baseType="lpstr">
      <vt:lpstr>2_Office Theme</vt:lpstr>
      <vt:lpstr>7_Office Theme</vt:lpstr>
      <vt:lpstr>4_Office Theme</vt:lpstr>
      <vt:lpstr>8_Office Theme</vt:lpstr>
      <vt:lpstr>6_Office Theme</vt:lpstr>
      <vt:lpstr>Safety and Efficacy of the Fixed-dose  Combination Regimen of Uprifosbuvir (MK-3682) / Grazoprevir / Ruzasvir in Cirrhotic or Non-cirrhotic Patients with Chronic HCV GT1 Infection Who Previously Failed a Direct-acting Antiviral Regimen (C-SURGE) </vt:lpstr>
      <vt:lpstr>Disclosures and Acknowledgements</vt:lpstr>
      <vt:lpstr>Grazoprevir + Ruzasvir + Uprifosbuvir</vt:lpstr>
      <vt:lpstr>Background and Aim</vt:lpstr>
      <vt:lpstr>PowerPoint-Präsentation</vt:lpstr>
      <vt:lpstr>PowerPoint-Präsentation</vt:lpstr>
      <vt:lpstr>PowerPoint-Präsentation</vt:lpstr>
      <vt:lpstr>Efficacy (SVR12; Full Analysis Set;   Modified Full Analysis Set*)</vt:lpstr>
      <vt:lpstr>Baseline NS5A or NS3 RASs</vt:lpstr>
      <vt:lpstr>No Impact of Baseline NS5A or NS3 RASs on SVR12 (Resistance Analysis Population)</vt:lpstr>
      <vt:lpstr>No Impact of Baseline Y93 RASs  in NS5A on SVR12 (Resistance Analysis Population)</vt:lpstr>
      <vt:lpstr>PowerPoint-Präsentation</vt:lpstr>
      <vt:lpstr>Summary</vt:lpstr>
      <vt:lpstr>Conclusions</vt:lpstr>
      <vt:lpstr>Back ups</vt:lpstr>
      <vt:lpstr>Efficacy (Full Analysis Set;   Modified Full Analysis Set*)</vt:lpstr>
    </vt:vector>
  </TitlesOfParts>
  <Company>Merck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Randomized, Open-Label Clinical Trials of the Efficacy and Safety of Grazoprevir and MK-3682 (NS5B Polymerase Inhibitor) with Either Elbasvir or MK-8408 (NS5A Inhibitor) in Patients with Chronic HCV GT1, 2 or 3 Infection (Part A of C-CREST-1 &amp; 2)</dc:title>
  <dc:creator>Frank Dutko</dc:creator>
  <cp:lastModifiedBy>Merck &amp; Co., Inc.</cp:lastModifiedBy>
  <cp:revision>498</cp:revision>
  <cp:lastPrinted>2017-04-17T13:05:22Z</cp:lastPrinted>
  <dcterms:created xsi:type="dcterms:W3CDTF">2015-10-18T23:24:07Z</dcterms:created>
  <dcterms:modified xsi:type="dcterms:W3CDTF">2017-04-24T15:48:44Z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0x0101001D152A10F973454985ACC85A987A8AD0</vt:lpwstr>
  </property>
  <property fmtid="{D5CDD505-2E9C-101B-9397-08002B2CF9AE}" pid="3" name="Topic">
    <vt:lpwstr>12</vt:lpwstr>
  </property>
  <property fmtid="{D5CDD505-2E9C-101B-9397-08002B2CF9AE}" pid="4" name="Document Type">
    <vt:lpwstr>3</vt:lpwstr>
  </property>
  <property fmtid="{D5CDD505-2E9C-101B-9397-08002B2CF9AE}" pid="5" name="MerckDocSensitivity">
    <vt:i4>0</vt:i4>
  </property>
  <property fmtid="{D5CDD505-2E9C-101B-9397-08002B2CF9AE}" pid="6" name="MerckDocSensitivityHeader">
    <vt:bool>false</vt:bool>
  </property>
  <property fmtid="{D5CDD505-2E9C-101B-9397-08002B2CF9AE}" pid="7" name="MerckDocSensitivityFooter">
    <vt:bool>true</vt:bool>
  </property>
  <property fmtid="{D5CDD505-2E9C-101B-9397-08002B2CF9AE}" pid="8" name="docIndexRef">
    <vt:lpwstr>ffa4d1bb-dce6-485e-9039-bfb4e2d2b5ff</vt:lpwstr>
  </property>
  <property fmtid="{D5CDD505-2E9C-101B-9397-08002B2CF9AE}" pid="9" name="bjSaver">
    <vt:lpwstr>9H8eADshfWJ072DMtr6BhEavGNW2KZgD</vt:lpwstr>
  </property>
  <property fmtid="{D5CDD505-2E9C-101B-9397-08002B2CF9AE}" pid="10" name="_NewReviewCycle">
    <vt:lpwstr/>
  </property>
  <property fmtid="{D5CDD505-2E9C-101B-9397-08002B2CF9AE}" pid="11" name="_AdHocReviewCycleID">
    <vt:i4>1493523338</vt:i4>
  </property>
  <property fmtid="{D5CDD505-2E9C-101B-9397-08002B2CF9AE}" pid="12" name="_EmailSubject">
    <vt:lpwstr>EASL Daten MSD</vt:lpwstr>
  </property>
  <property fmtid="{D5CDD505-2E9C-101B-9397-08002B2CF9AE}" pid="13" name="_AuthorEmail">
    <vt:lpwstr>karen.bayer@msd.de</vt:lpwstr>
  </property>
  <property fmtid="{D5CDD505-2E9C-101B-9397-08002B2CF9AE}" pid="14" name="_AuthorEmailDisplayName">
    <vt:lpwstr>Bayer, Karen</vt:lpwstr>
  </property>
  <property fmtid="{D5CDD505-2E9C-101B-9397-08002B2CF9AE}" pid="15" name="_PreviousAdHocReviewCycleID">
    <vt:i4>253475306</vt:i4>
  </property>
  <property fmtid="{D5CDD505-2E9C-101B-9397-08002B2CF9AE}" pid="16"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17" name="bjDocumentLabelXML-0">
    <vt:lpwstr>nternal/label"&gt;&lt;element uid="id_classification_eusecret" value="" /&gt;&lt;/sisl&gt;</vt:lpwstr>
  </property>
  <property fmtid="{D5CDD505-2E9C-101B-9397-08002B2CF9AE}" pid="18" name="bjDocumentSecurityLabel">
    <vt:lpwstr>Vertraulich-Confidential</vt:lpwstr>
  </property>
</Properties>
</file>