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4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5" autoAdjust="0"/>
  </p:normalViewPr>
  <p:slideViewPr>
    <p:cSldViewPr>
      <p:cViewPr>
        <p:scale>
          <a:sx n="120" d="100"/>
          <a:sy n="120" d="100"/>
        </p:scale>
        <p:origin x="-81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17E31-50BF-41B9-ABF3-547E4040C3B2}" type="datetimeFigureOut">
              <a:rPr lang="de-DE" smtClean="0"/>
              <a:t>30.12.2014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B5BE5-F493-4F68-8A0B-7FF7AE2B85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1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1043-1D92-4F62-BE82-A2F7B7F8BD6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265" indent="-15826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1043-1D92-4F62-BE82-A2F7B7F8BD6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265" indent="-15826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1043-1D92-4F62-BE82-A2F7B7F8BD6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1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F8E597-E40C-420D-8FFB-08EA9EDBF76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23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265" indent="-15826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1043-1D92-4F62-BE82-A2F7B7F8BD6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1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F8E597-E40C-420D-8FFB-08EA9EDBF76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2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265" indent="-15826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1043-1D92-4F62-BE82-A2F7B7F8BD6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olid Colour">
    <p:bg bwMode="auto"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AbbVieLogo_Standard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9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2147483647 w 94692"/>
              <a:gd name="T5" fmla="*/ 0 h 3865545"/>
              <a:gd name="T6" fmla="*/ 2147483647 w 94692"/>
              <a:gd name="T7" fmla="*/ 535182 h 3865545"/>
              <a:gd name="T8" fmla="*/ 0 w 94692"/>
              <a:gd name="T9" fmla="*/ 535182 h 3865545"/>
              <a:gd name="T10" fmla="*/ 0 w 94692"/>
              <a:gd name="T11" fmla="*/ 535182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71D49"/>
              </a:solidFill>
            </a:endParaRPr>
          </a:p>
        </p:txBody>
      </p:sp>
      <p:sp>
        <p:nvSpPr>
          <p:cNvPr id="23555" name="Title Placeholder 1"/>
          <p:cNvSpPr>
            <a:spLocks noGrp="1"/>
          </p:cNvSpPr>
          <p:nvPr>
            <p:ph type="ctrTitle"/>
          </p:nvPr>
        </p:nvSpPr>
        <p:spPr bwMode="gray">
          <a:xfrm>
            <a:off x="411163" y="2559056"/>
            <a:ext cx="4113212" cy="1096963"/>
          </a:xfrm>
        </p:spPr>
        <p:txBody>
          <a:bodyPr/>
          <a:lstStyle>
            <a:lvl1pPr>
              <a:lnSpc>
                <a:spcPct val="85000"/>
              </a:lnSpc>
              <a:defRPr sz="32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411163" y="3702050"/>
            <a:ext cx="3656012" cy="274638"/>
          </a:xfrm>
        </p:spPr>
        <p:txBody>
          <a:bodyPr/>
          <a:lstStyle>
            <a:lvl1pPr>
              <a:lnSpc>
                <a:spcPct val="75000"/>
              </a:lnSpc>
              <a:defRPr sz="14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55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8151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8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nten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04417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414338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438151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8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4675187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37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nten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04417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414338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675187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43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5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04417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414338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90638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989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8"/>
          <p:cNvSpPr>
            <a:spLocks noEditPoints="1"/>
          </p:cNvSpPr>
          <p:nvPr userDrawn="1"/>
        </p:nvSpPr>
        <p:spPr bwMode="auto">
          <a:xfrm>
            <a:off x="2536825" y="2962281"/>
            <a:ext cx="4038600" cy="708025"/>
          </a:xfrm>
          <a:custGeom>
            <a:avLst/>
            <a:gdLst>
              <a:gd name="T0" fmla="*/ 4296 w 9119"/>
              <a:gd name="T1" fmla="*/ 1407 h 1589"/>
              <a:gd name="T2" fmla="*/ 5081 w 9119"/>
              <a:gd name="T3" fmla="*/ 983 h 1589"/>
              <a:gd name="T4" fmla="*/ 4296 w 9119"/>
              <a:gd name="T5" fmla="*/ 558 h 1589"/>
              <a:gd name="T6" fmla="*/ 4296 w 9119"/>
              <a:gd name="T7" fmla="*/ 1407 h 1589"/>
              <a:gd name="T8" fmla="*/ 3821 w 9119"/>
              <a:gd name="T9" fmla="*/ 548 h 1589"/>
              <a:gd name="T10" fmla="*/ 4256 w 9119"/>
              <a:gd name="T11" fmla="*/ 395 h 1589"/>
              <a:gd name="T12" fmla="*/ 5261 w 9119"/>
              <a:gd name="T13" fmla="*/ 983 h 1589"/>
              <a:gd name="T14" fmla="*/ 4256 w 9119"/>
              <a:gd name="T15" fmla="*/ 1571 h 1589"/>
              <a:gd name="T16" fmla="*/ 3641 w 9119"/>
              <a:gd name="T17" fmla="*/ 0 h 1589"/>
              <a:gd name="T18" fmla="*/ 3821 w 9119"/>
              <a:gd name="T19" fmla="*/ 117 h 1589"/>
              <a:gd name="T20" fmla="*/ 3821 w 9119"/>
              <a:gd name="T21" fmla="*/ 548 h 1589"/>
              <a:gd name="T22" fmla="*/ 2492 w 9119"/>
              <a:gd name="T23" fmla="*/ 1407 h 1589"/>
              <a:gd name="T24" fmla="*/ 3277 w 9119"/>
              <a:gd name="T25" fmla="*/ 983 h 1589"/>
              <a:gd name="T26" fmla="*/ 2492 w 9119"/>
              <a:gd name="T27" fmla="*/ 558 h 1589"/>
              <a:gd name="T28" fmla="*/ 2492 w 9119"/>
              <a:gd name="T29" fmla="*/ 1407 h 1589"/>
              <a:gd name="T30" fmla="*/ 2018 w 9119"/>
              <a:gd name="T31" fmla="*/ 548 h 1589"/>
              <a:gd name="T32" fmla="*/ 2452 w 9119"/>
              <a:gd name="T33" fmla="*/ 395 h 1589"/>
              <a:gd name="T34" fmla="*/ 3458 w 9119"/>
              <a:gd name="T35" fmla="*/ 983 h 1589"/>
              <a:gd name="T36" fmla="*/ 2452 w 9119"/>
              <a:gd name="T37" fmla="*/ 1571 h 1589"/>
              <a:gd name="T38" fmla="*/ 1837 w 9119"/>
              <a:gd name="T39" fmla="*/ 0 h 1589"/>
              <a:gd name="T40" fmla="*/ 2018 w 9119"/>
              <a:gd name="T41" fmla="*/ 117 h 1589"/>
              <a:gd name="T42" fmla="*/ 2018 w 9119"/>
              <a:gd name="T43" fmla="*/ 548 h 1589"/>
              <a:gd name="T44" fmla="*/ 7214 w 9119"/>
              <a:gd name="T45" fmla="*/ 395 h 1589"/>
              <a:gd name="T46" fmla="*/ 7395 w 9119"/>
              <a:gd name="T47" fmla="*/ 547 h 1589"/>
              <a:gd name="T48" fmla="*/ 7350 w 9119"/>
              <a:gd name="T49" fmla="*/ 1571 h 1589"/>
              <a:gd name="T50" fmla="*/ 7214 w 9119"/>
              <a:gd name="T51" fmla="*/ 395 h 1589"/>
              <a:gd name="T52" fmla="*/ 7305 w 9119"/>
              <a:gd name="T53" fmla="*/ 260 h 1589"/>
              <a:gd name="T54" fmla="*/ 7397 w 9119"/>
              <a:gd name="T55" fmla="*/ 167 h 1589"/>
              <a:gd name="T56" fmla="*/ 7305 w 9119"/>
              <a:gd name="T57" fmla="*/ 34 h 1589"/>
              <a:gd name="T58" fmla="*/ 7212 w 9119"/>
              <a:gd name="T59" fmla="*/ 167 h 1589"/>
              <a:gd name="T60" fmla="*/ 7305 w 9119"/>
              <a:gd name="T61" fmla="*/ 260 h 1589"/>
              <a:gd name="T62" fmla="*/ 965 w 9119"/>
              <a:gd name="T63" fmla="*/ 558 h 1589"/>
              <a:gd name="T64" fmla="*/ 180 w 9119"/>
              <a:gd name="T65" fmla="*/ 983 h 1589"/>
              <a:gd name="T66" fmla="*/ 965 w 9119"/>
              <a:gd name="T67" fmla="*/ 1407 h 1589"/>
              <a:gd name="T68" fmla="*/ 965 w 9119"/>
              <a:gd name="T69" fmla="*/ 558 h 1589"/>
              <a:gd name="T70" fmla="*/ 1669 w 9119"/>
              <a:gd name="T71" fmla="*/ 1571 h 1589"/>
              <a:gd name="T72" fmla="*/ 1535 w 9119"/>
              <a:gd name="T73" fmla="*/ 1456 h 1589"/>
              <a:gd name="T74" fmla="*/ 1005 w 9119"/>
              <a:gd name="T75" fmla="*/ 1571 h 1589"/>
              <a:gd name="T76" fmla="*/ 0 w 9119"/>
              <a:gd name="T77" fmla="*/ 983 h 1589"/>
              <a:gd name="T78" fmla="*/ 1005 w 9119"/>
              <a:gd name="T79" fmla="*/ 395 h 1589"/>
              <a:gd name="T80" fmla="*/ 1742 w 9119"/>
              <a:gd name="T81" fmla="*/ 1571 h 1589"/>
              <a:gd name="T82" fmla="*/ 1669 w 9119"/>
              <a:gd name="T83" fmla="*/ 1571 h 1589"/>
              <a:gd name="T84" fmla="*/ 6267 w 9119"/>
              <a:gd name="T85" fmla="*/ 1496 h 1589"/>
              <a:gd name="T86" fmla="*/ 6011 w 9119"/>
              <a:gd name="T87" fmla="*/ 1496 h 1589"/>
              <a:gd name="T88" fmla="*/ 5313 w 9119"/>
              <a:gd name="T89" fmla="*/ 395 h 1589"/>
              <a:gd name="T90" fmla="*/ 6143 w 9119"/>
              <a:gd name="T91" fmla="*/ 1393 h 1589"/>
              <a:gd name="T92" fmla="*/ 6974 w 9119"/>
              <a:gd name="T93" fmla="*/ 395 h 1589"/>
              <a:gd name="T94" fmla="*/ 6267 w 9119"/>
              <a:gd name="T95" fmla="*/ 1496 h 1589"/>
              <a:gd name="T96" fmla="*/ 8243 w 9119"/>
              <a:gd name="T97" fmla="*/ 558 h 1589"/>
              <a:gd name="T98" fmla="*/ 8729 w 9119"/>
              <a:gd name="T99" fmla="*/ 558 h 1589"/>
              <a:gd name="T100" fmla="*/ 8729 w 9119"/>
              <a:gd name="T101" fmla="*/ 901 h 1589"/>
              <a:gd name="T102" fmla="*/ 8243 w 9119"/>
              <a:gd name="T103" fmla="*/ 558 h 1589"/>
              <a:gd name="T104" fmla="*/ 9089 w 9119"/>
              <a:gd name="T105" fmla="*/ 1537 h 1589"/>
              <a:gd name="T106" fmla="*/ 8941 w 9119"/>
              <a:gd name="T107" fmla="*/ 1407 h 1589"/>
              <a:gd name="T108" fmla="*/ 7784 w 9119"/>
              <a:gd name="T109" fmla="*/ 1064 h 1589"/>
              <a:gd name="T110" fmla="*/ 9119 w 9119"/>
              <a:gd name="T111" fmla="*/ 730 h 1589"/>
              <a:gd name="T112" fmla="*/ 8230 w 9119"/>
              <a:gd name="T113" fmla="*/ 395 h 1589"/>
              <a:gd name="T114" fmla="*/ 8228 w 9119"/>
              <a:gd name="T115" fmla="*/ 1571 h 1589"/>
              <a:gd name="T116" fmla="*/ 9089 w 9119"/>
              <a:gd name="T117" fmla="*/ 1537 h 1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119" h="1589">
                <a:moveTo>
                  <a:pt x="4296" y="1407"/>
                </a:moveTo>
                <a:lnTo>
                  <a:pt x="4296" y="1407"/>
                </a:lnTo>
                <a:cubicBezTo>
                  <a:pt x="4420" y="1407"/>
                  <a:pt x="4466" y="1407"/>
                  <a:pt x="4609" y="1407"/>
                </a:cubicBezTo>
                <a:cubicBezTo>
                  <a:pt x="4961" y="1407"/>
                  <a:pt x="5081" y="1183"/>
                  <a:pt x="5081" y="983"/>
                </a:cubicBezTo>
                <a:cubicBezTo>
                  <a:pt x="5081" y="780"/>
                  <a:pt x="4961" y="558"/>
                  <a:pt x="4609" y="558"/>
                </a:cubicBezTo>
                <a:cubicBezTo>
                  <a:pt x="4465" y="558"/>
                  <a:pt x="4404" y="558"/>
                  <a:pt x="4296" y="558"/>
                </a:cubicBezTo>
                <a:cubicBezTo>
                  <a:pt x="3928" y="558"/>
                  <a:pt x="3821" y="792"/>
                  <a:pt x="3821" y="983"/>
                </a:cubicBezTo>
                <a:cubicBezTo>
                  <a:pt x="3821" y="1153"/>
                  <a:pt x="3917" y="1407"/>
                  <a:pt x="4296" y="1407"/>
                </a:cubicBezTo>
                <a:lnTo>
                  <a:pt x="4296" y="1407"/>
                </a:lnTo>
                <a:close/>
                <a:moveTo>
                  <a:pt x="3821" y="548"/>
                </a:moveTo>
                <a:lnTo>
                  <a:pt x="3821" y="548"/>
                </a:lnTo>
                <a:cubicBezTo>
                  <a:pt x="3899" y="474"/>
                  <a:pt x="4037" y="395"/>
                  <a:pt x="4256" y="395"/>
                </a:cubicBezTo>
                <a:cubicBezTo>
                  <a:pt x="4256" y="395"/>
                  <a:pt x="4451" y="395"/>
                  <a:pt x="4622" y="395"/>
                </a:cubicBezTo>
                <a:cubicBezTo>
                  <a:pt x="5121" y="395"/>
                  <a:pt x="5261" y="733"/>
                  <a:pt x="5261" y="983"/>
                </a:cubicBezTo>
                <a:cubicBezTo>
                  <a:pt x="5261" y="1264"/>
                  <a:pt x="5092" y="1571"/>
                  <a:pt x="4622" y="1571"/>
                </a:cubicBezTo>
                <a:cubicBezTo>
                  <a:pt x="4525" y="1571"/>
                  <a:pt x="4409" y="1571"/>
                  <a:pt x="4256" y="1571"/>
                </a:cubicBezTo>
                <a:cubicBezTo>
                  <a:pt x="3899" y="1571"/>
                  <a:pt x="3641" y="1340"/>
                  <a:pt x="3641" y="983"/>
                </a:cubicBezTo>
                <a:cubicBezTo>
                  <a:pt x="3641" y="863"/>
                  <a:pt x="3641" y="0"/>
                  <a:pt x="3641" y="0"/>
                </a:cubicBezTo>
                <a:cubicBezTo>
                  <a:pt x="3641" y="0"/>
                  <a:pt x="3677" y="0"/>
                  <a:pt x="3697" y="0"/>
                </a:cubicBezTo>
                <a:cubicBezTo>
                  <a:pt x="3776" y="0"/>
                  <a:pt x="3821" y="41"/>
                  <a:pt x="3821" y="117"/>
                </a:cubicBezTo>
                <a:cubicBezTo>
                  <a:pt x="3821" y="130"/>
                  <a:pt x="3821" y="548"/>
                  <a:pt x="3821" y="548"/>
                </a:cubicBezTo>
                <a:lnTo>
                  <a:pt x="3821" y="548"/>
                </a:lnTo>
                <a:close/>
                <a:moveTo>
                  <a:pt x="2492" y="1407"/>
                </a:moveTo>
                <a:lnTo>
                  <a:pt x="2492" y="1407"/>
                </a:lnTo>
                <a:cubicBezTo>
                  <a:pt x="2616" y="1407"/>
                  <a:pt x="2663" y="1407"/>
                  <a:pt x="2805" y="1407"/>
                </a:cubicBezTo>
                <a:cubicBezTo>
                  <a:pt x="3157" y="1407"/>
                  <a:pt x="3277" y="1183"/>
                  <a:pt x="3277" y="983"/>
                </a:cubicBezTo>
                <a:cubicBezTo>
                  <a:pt x="3277" y="780"/>
                  <a:pt x="3157" y="558"/>
                  <a:pt x="2805" y="558"/>
                </a:cubicBezTo>
                <a:cubicBezTo>
                  <a:pt x="2662" y="558"/>
                  <a:pt x="2600" y="558"/>
                  <a:pt x="2492" y="558"/>
                </a:cubicBezTo>
                <a:cubicBezTo>
                  <a:pt x="2125" y="558"/>
                  <a:pt x="2018" y="792"/>
                  <a:pt x="2018" y="983"/>
                </a:cubicBezTo>
                <a:cubicBezTo>
                  <a:pt x="2018" y="1153"/>
                  <a:pt x="2113" y="1407"/>
                  <a:pt x="2492" y="1407"/>
                </a:cubicBezTo>
                <a:lnTo>
                  <a:pt x="2492" y="1407"/>
                </a:lnTo>
                <a:close/>
                <a:moveTo>
                  <a:pt x="2018" y="548"/>
                </a:moveTo>
                <a:lnTo>
                  <a:pt x="2018" y="548"/>
                </a:lnTo>
                <a:cubicBezTo>
                  <a:pt x="2096" y="474"/>
                  <a:pt x="2233" y="395"/>
                  <a:pt x="2452" y="395"/>
                </a:cubicBezTo>
                <a:cubicBezTo>
                  <a:pt x="2452" y="395"/>
                  <a:pt x="2648" y="395"/>
                  <a:pt x="2818" y="395"/>
                </a:cubicBezTo>
                <a:cubicBezTo>
                  <a:pt x="3317" y="395"/>
                  <a:pt x="3458" y="733"/>
                  <a:pt x="3458" y="983"/>
                </a:cubicBezTo>
                <a:cubicBezTo>
                  <a:pt x="3458" y="1264"/>
                  <a:pt x="3289" y="1571"/>
                  <a:pt x="2818" y="1571"/>
                </a:cubicBezTo>
                <a:cubicBezTo>
                  <a:pt x="2721" y="1571"/>
                  <a:pt x="2605" y="1571"/>
                  <a:pt x="2452" y="1571"/>
                </a:cubicBezTo>
                <a:cubicBezTo>
                  <a:pt x="2095" y="1571"/>
                  <a:pt x="1837" y="1340"/>
                  <a:pt x="1837" y="983"/>
                </a:cubicBezTo>
                <a:cubicBezTo>
                  <a:pt x="1837" y="863"/>
                  <a:pt x="1837" y="0"/>
                  <a:pt x="1837" y="0"/>
                </a:cubicBezTo>
                <a:cubicBezTo>
                  <a:pt x="1837" y="0"/>
                  <a:pt x="1874" y="0"/>
                  <a:pt x="1893" y="0"/>
                </a:cubicBezTo>
                <a:cubicBezTo>
                  <a:pt x="1973" y="0"/>
                  <a:pt x="2018" y="41"/>
                  <a:pt x="2018" y="117"/>
                </a:cubicBezTo>
                <a:cubicBezTo>
                  <a:pt x="2018" y="130"/>
                  <a:pt x="2018" y="548"/>
                  <a:pt x="2018" y="548"/>
                </a:cubicBezTo>
                <a:lnTo>
                  <a:pt x="2018" y="548"/>
                </a:lnTo>
                <a:close/>
                <a:moveTo>
                  <a:pt x="7214" y="395"/>
                </a:moveTo>
                <a:lnTo>
                  <a:pt x="7214" y="395"/>
                </a:lnTo>
                <a:cubicBezTo>
                  <a:pt x="7214" y="395"/>
                  <a:pt x="7247" y="395"/>
                  <a:pt x="7257" y="395"/>
                </a:cubicBezTo>
                <a:cubicBezTo>
                  <a:pt x="7341" y="395"/>
                  <a:pt x="7395" y="433"/>
                  <a:pt x="7395" y="547"/>
                </a:cubicBezTo>
                <a:cubicBezTo>
                  <a:pt x="7395" y="560"/>
                  <a:pt x="7395" y="1571"/>
                  <a:pt x="7395" y="1571"/>
                </a:cubicBezTo>
                <a:cubicBezTo>
                  <a:pt x="7395" y="1571"/>
                  <a:pt x="7369" y="1571"/>
                  <a:pt x="7350" y="1571"/>
                </a:cubicBezTo>
                <a:cubicBezTo>
                  <a:pt x="7258" y="1571"/>
                  <a:pt x="7214" y="1521"/>
                  <a:pt x="7214" y="1422"/>
                </a:cubicBezTo>
                <a:cubicBezTo>
                  <a:pt x="7214" y="1409"/>
                  <a:pt x="7214" y="395"/>
                  <a:pt x="7214" y="395"/>
                </a:cubicBezTo>
                <a:lnTo>
                  <a:pt x="7214" y="395"/>
                </a:lnTo>
                <a:close/>
                <a:moveTo>
                  <a:pt x="7305" y="260"/>
                </a:moveTo>
                <a:lnTo>
                  <a:pt x="7305" y="260"/>
                </a:lnTo>
                <a:cubicBezTo>
                  <a:pt x="7357" y="260"/>
                  <a:pt x="7397" y="228"/>
                  <a:pt x="7397" y="167"/>
                </a:cubicBezTo>
                <a:cubicBezTo>
                  <a:pt x="7397" y="155"/>
                  <a:pt x="7397" y="135"/>
                  <a:pt x="7397" y="128"/>
                </a:cubicBezTo>
                <a:cubicBezTo>
                  <a:pt x="7397" y="66"/>
                  <a:pt x="7356" y="34"/>
                  <a:pt x="7305" y="34"/>
                </a:cubicBezTo>
                <a:cubicBezTo>
                  <a:pt x="7253" y="34"/>
                  <a:pt x="7212" y="66"/>
                  <a:pt x="7212" y="128"/>
                </a:cubicBezTo>
                <a:cubicBezTo>
                  <a:pt x="7212" y="136"/>
                  <a:pt x="7212" y="153"/>
                  <a:pt x="7212" y="167"/>
                </a:cubicBezTo>
                <a:cubicBezTo>
                  <a:pt x="7212" y="228"/>
                  <a:pt x="7253" y="260"/>
                  <a:pt x="7305" y="260"/>
                </a:cubicBezTo>
                <a:lnTo>
                  <a:pt x="7305" y="260"/>
                </a:lnTo>
                <a:close/>
                <a:moveTo>
                  <a:pt x="965" y="558"/>
                </a:moveTo>
                <a:lnTo>
                  <a:pt x="965" y="558"/>
                </a:lnTo>
                <a:cubicBezTo>
                  <a:pt x="841" y="558"/>
                  <a:pt x="795" y="558"/>
                  <a:pt x="652" y="558"/>
                </a:cubicBezTo>
                <a:cubicBezTo>
                  <a:pt x="300" y="558"/>
                  <a:pt x="180" y="782"/>
                  <a:pt x="180" y="983"/>
                </a:cubicBezTo>
                <a:cubicBezTo>
                  <a:pt x="180" y="1186"/>
                  <a:pt x="300" y="1407"/>
                  <a:pt x="652" y="1407"/>
                </a:cubicBezTo>
                <a:cubicBezTo>
                  <a:pt x="796" y="1407"/>
                  <a:pt x="857" y="1407"/>
                  <a:pt x="965" y="1407"/>
                </a:cubicBezTo>
                <a:cubicBezTo>
                  <a:pt x="1333" y="1407"/>
                  <a:pt x="1440" y="1174"/>
                  <a:pt x="1440" y="983"/>
                </a:cubicBezTo>
                <a:cubicBezTo>
                  <a:pt x="1440" y="812"/>
                  <a:pt x="1344" y="558"/>
                  <a:pt x="965" y="558"/>
                </a:cubicBezTo>
                <a:lnTo>
                  <a:pt x="965" y="558"/>
                </a:lnTo>
                <a:close/>
                <a:moveTo>
                  <a:pt x="1669" y="1571"/>
                </a:moveTo>
                <a:lnTo>
                  <a:pt x="1669" y="1571"/>
                </a:lnTo>
                <a:cubicBezTo>
                  <a:pt x="1596" y="1571"/>
                  <a:pt x="1549" y="1534"/>
                  <a:pt x="1535" y="1456"/>
                </a:cubicBezTo>
                <a:lnTo>
                  <a:pt x="1511" y="1328"/>
                </a:lnTo>
                <a:cubicBezTo>
                  <a:pt x="1471" y="1402"/>
                  <a:pt x="1324" y="1571"/>
                  <a:pt x="1005" y="1571"/>
                </a:cubicBezTo>
                <a:cubicBezTo>
                  <a:pt x="1005" y="1571"/>
                  <a:pt x="810" y="1571"/>
                  <a:pt x="639" y="1571"/>
                </a:cubicBezTo>
                <a:cubicBezTo>
                  <a:pt x="140" y="1571"/>
                  <a:pt x="0" y="1233"/>
                  <a:pt x="0" y="983"/>
                </a:cubicBezTo>
                <a:cubicBezTo>
                  <a:pt x="0" y="701"/>
                  <a:pt x="169" y="395"/>
                  <a:pt x="639" y="395"/>
                </a:cubicBezTo>
                <a:cubicBezTo>
                  <a:pt x="736" y="395"/>
                  <a:pt x="852" y="395"/>
                  <a:pt x="1005" y="395"/>
                </a:cubicBezTo>
                <a:cubicBezTo>
                  <a:pt x="1362" y="395"/>
                  <a:pt x="1561" y="603"/>
                  <a:pt x="1608" y="856"/>
                </a:cubicBezTo>
                <a:cubicBezTo>
                  <a:pt x="1648" y="1067"/>
                  <a:pt x="1742" y="1571"/>
                  <a:pt x="1742" y="1571"/>
                </a:cubicBezTo>
                <a:cubicBezTo>
                  <a:pt x="1742" y="1571"/>
                  <a:pt x="1708" y="1571"/>
                  <a:pt x="1669" y="1571"/>
                </a:cubicBezTo>
                <a:lnTo>
                  <a:pt x="1669" y="1571"/>
                </a:lnTo>
                <a:close/>
                <a:moveTo>
                  <a:pt x="6267" y="1496"/>
                </a:moveTo>
                <a:lnTo>
                  <a:pt x="6267" y="1496"/>
                </a:lnTo>
                <a:cubicBezTo>
                  <a:pt x="6217" y="1565"/>
                  <a:pt x="6182" y="1589"/>
                  <a:pt x="6139" y="1589"/>
                </a:cubicBezTo>
                <a:cubicBezTo>
                  <a:pt x="6078" y="1589"/>
                  <a:pt x="6055" y="1556"/>
                  <a:pt x="6011" y="1496"/>
                </a:cubicBezTo>
                <a:cubicBezTo>
                  <a:pt x="5906" y="1353"/>
                  <a:pt x="5205" y="395"/>
                  <a:pt x="5205" y="395"/>
                </a:cubicBezTo>
                <a:cubicBezTo>
                  <a:pt x="5205" y="395"/>
                  <a:pt x="5272" y="395"/>
                  <a:pt x="5313" y="395"/>
                </a:cubicBezTo>
                <a:cubicBezTo>
                  <a:pt x="5430" y="395"/>
                  <a:pt x="5464" y="436"/>
                  <a:pt x="5512" y="504"/>
                </a:cubicBezTo>
                <a:cubicBezTo>
                  <a:pt x="5534" y="534"/>
                  <a:pt x="6143" y="1393"/>
                  <a:pt x="6143" y="1393"/>
                </a:cubicBezTo>
                <a:cubicBezTo>
                  <a:pt x="6143" y="1393"/>
                  <a:pt x="6752" y="535"/>
                  <a:pt x="6777" y="500"/>
                </a:cubicBezTo>
                <a:cubicBezTo>
                  <a:pt x="6822" y="436"/>
                  <a:pt x="6857" y="395"/>
                  <a:pt x="6974" y="395"/>
                </a:cubicBezTo>
                <a:cubicBezTo>
                  <a:pt x="7007" y="395"/>
                  <a:pt x="7070" y="395"/>
                  <a:pt x="7070" y="395"/>
                </a:cubicBezTo>
                <a:cubicBezTo>
                  <a:pt x="7070" y="395"/>
                  <a:pt x="6352" y="1379"/>
                  <a:pt x="6267" y="1496"/>
                </a:cubicBezTo>
                <a:lnTo>
                  <a:pt x="6267" y="1496"/>
                </a:lnTo>
                <a:close/>
                <a:moveTo>
                  <a:pt x="8243" y="558"/>
                </a:moveTo>
                <a:lnTo>
                  <a:pt x="8243" y="558"/>
                </a:lnTo>
                <a:cubicBezTo>
                  <a:pt x="8319" y="558"/>
                  <a:pt x="8620" y="558"/>
                  <a:pt x="8729" y="558"/>
                </a:cubicBezTo>
                <a:cubicBezTo>
                  <a:pt x="8897" y="558"/>
                  <a:pt x="8937" y="663"/>
                  <a:pt x="8937" y="730"/>
                </a:cubicBezTo>
                <a:cubicBezTo>
                  <a:pt x="8937" y="790"/>
                  <a:pt x="8901" y="901"/>
                  <a:pt x="8729" y="901"/>
                </a:cubicBezTo>
                <a:cubicBezTo>
                  <a:pt x="8615" y="901"/>
                  <a:pt x="7784" y="901"/>
                  <a:pt x="7784" y="901"/>
                </a:cubicBezTo>
                <a:cubicBezTo>
                  <a:pt x="7795" y="784"/>
                  <a:pt x="7893" y="558"/>
                  <a:pt x="8243" y="558"/>
                </a:cubicBezTo>
                <a:lnTo>
                  <a:pt x="8243" y="558"/>
                </a:lnTo>
                <a:close/>
                <a:moveTo>
                  <a:pt x="9089" y="1537"/>
                </a:moveTo>
                <a:lnTo>
                  <a:pt x="9089" y="1537"/>
                </a:lnTo>
                <a:cubicBezTo>
                  <a:pt x="9089" y="1441"/>
                  <a:pt x="9034" y="1407"/>
                  <a:pt x="8941" y="1407"/>
                </a:cubicBezTo>
                <a:cubicBezTo>
                  <a:pt x="8889" y="1407"/>
                  <a:pt x="8242" y="1407"/>
                  <a:pt x="8242" y="1407"/>
                </a:cubicBezTo>
                <a:cubicBezTo>
                  <a:pt x="7914" y="1407"/>
                  <a:pt x="7799" y="1204"/>
                  <a:pt x="7784" y="1064"/>
                </a:cubicBezTo>
                <a:cubicBezTo>
                  <a:pt x="7784" y="1064"/>
                  <a:pt x="8528" y="1064"/>
                  <a:pt x="8753" y="1064"/>
                </a:cubicBezTo>
                <a:cubicBezTo>
                  <a:pt x="9036" y="1064"/>
                  <a:pt x="9119" y="861"/>
                  <a:pt x="9119" y="730"/>
                </a:cubicBezTo>
                <a:cubicBezTo>
                  <a:pt x="9119" y="590"/>
                  <a:pt x="9029" y="395"/>
                  <a:pt x="8753" y="395"/>
                </a:cubicBezTo>
                <a:cubicBezTo>
                  <a:pt x="8504" y="395"/>
                  <a:pt x="8230" y="395"/>
                  <a:pt x="8230" y="395"/>
                </a:cubicBezTo>
                <a:cubicBezTo>
                  <a:pt x="7753" y="395"/>
                  <a:pt x="7596" y="720"/>
                  <a:pt x="7596" y="983"/>
                </a:cubicBezTo>
                <a:cubicBezTo>
                  <a:pt x="7596" y="1272"/>
                  <a:pt x="7775" y="1571"/>
                  <a:pt x="8228" y="1571"/>
                </a:cubicBezTo>
                <a:lnTo>
                  <a:pt x="9089" y="1571"/>
                </a:lnTo>
                <a:cubicBezTo>
                  <a:pt x="9089" y="1571"/>
                  <a:pt x="9089" y="1546"/>
                  <a:pt x="9089" y="1537"/>
                </a:cubicBezTo>
                <a:close/>
              </a:path>
            </a:pathLst>
          </a:custGeom>
          <a:solidFill>
            <a:srgbClr val="FEFEFE"/>
          </a:solidFill>
          <a:ln w="0">
            <a:noFill/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71D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86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71D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5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/>
        </p:nvSpPr>
        <p:spPr bwMode="auto">
          <a:xfrm>
            <a:off x="528638" y="485776"/>
            <a:ext cx="1382712" cy="239713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71D49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0"/>
            <a:ext cx="4229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071D49"/>
              </a:solidFill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07237" y="1657885"/>
            <a:ext cx="4121327" cy="2220218"/>
          </a:xfr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516859" y="4075350"/>
            <a:ext cx="4139984" cy="336223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ct val="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7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764712" y="785464"/>
            <a:ext cx="65" cy="33855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GB" sz="2200">
              <a:solidFill>
                <a:srgbClr val="071D49"/>
              </a:solidFill>
              <a:latin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82652" y="2079625"/>
            <a:ext cx="7378700" cy="1349375"/>
          </a:xfrm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tx1"/>
                </a:solidFill>
              </a:defRPr>
            </a:lvl1pPr>
            <a:lvl2pPr marL="231775" indent="0" algn="ctr">
              <a:buNone/>
              <a:defRPr/>
            </a:lvl2pPr>
            <a:lvl3pPr marL="449262" indent="0" algn="ctr">
              <a:buNone/>
              <a:defRPr/>
            </a:lvl3pPr>
            <a:lvl4pPr marL="688975" indent="0" algn="ctr">
              <a:buNone/>
              <a:defRPr/>
            </a:lvl4pPr>
            <a:lvl5pPr marL="915987" indent="0"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82652" y="3505014"/>
            <a:ext cx="7378700" cy="1349375"/>
          </a:xfrm>
        </p:spPr>
        <p:txBody>
          <a:bodyPr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>
                    <a:lumMod val="50000"/>
                  </a:schemeClr>
                </a:solidFill>
              </a:defRPr>
            </a:lvl1pPr>
            <a:lvl2pPr marL="231775" indent="0" algn="ctr">
              <a:buNone/>
              <a:defRPr/>
            </a:lvl2pPr>
            <a:lvl3pPr marL="449262" indent="0" algn="ctr">
              <a:buNone/>
              <a:defRPr/>
            </a:lvl3pPr>
            <a:lvl4pPr marL="688975" indent="0" algn="ctr">
              <a:buNone/>
              <a:defRPr/>
            </a:lvl4pPr>
            <a:lvl5pPr marL="915987" indent="0"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420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Slide">
    <p:bg bwMode="gray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/>
        </p:nvSpPr>
        <p:spPr bwMode="auto">
          <a:xfrm>
            <a:off x="528638" y="485776"/>
            <a:ext cx="1382712" cy="239713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3634151 w 94692"/>
              <a:gd name="T5" fmla="*/ 0 h 3865545"/>
              <a:gd name="T6" fmla="*/ 3634151 w 94692"/>
              <a:gd name="T7" fmla="*/ 3066280 h 3865545"/>
              <a:gd name="T8" fmla="*/ 0 w 94692"/>
              <a:gd name="T9" fmla="*/ 3066280 h 3865545"/>
              <a:gd name="T10" fmla="*/ 0 w 94692"/>
              <a:gd name="T11" fmla="*/ 306628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07237" y="1657885"/>
            <a:ext cx="4121327" cy="2220218"/>
          </a:xfrm>
        </p:spPr>
        <p:txBody>
          <a:bodyPr/>
          <a:lstStyle>
            <a:lvl1pPr>
              <a:lnSpc>
                <a:spcPct val="85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516859" y="4075350"/>
            <a:ext cx="4139984" cy="336223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ct val="0"/>
              </a:spcAft>
              <a:buFontTx/>
              <a:buNone/>
              <a:defRPr sz="14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76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2495553" y="2870200"/>
            <a:ext cx="4195763" cy="730250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29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38153" y="1111250"/>
            <a:ext cx="8289925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733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7604417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14338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38153" y="1111250"/>
            <a:ext cx="8289925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24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8151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675187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2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7604417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414338" y="6372324"/>
            <a:ext cx="1118896" cy="153888"/>
          </a:xfrm>
        </p:spPr>
        <p:txBody>
          <a:bodyPr wrap="none" anchor="b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/>
            </a:lvl1pPr>
            <a:lvl2pPr marL="231775" indent="0" algn="r">
              <a:buNone/>
              <a:defRPr sz="1000"/>
            </a:lvl2pPr>
            <a:lvl3pPr marL="449262" indent="0" algn="r">
              <a:buNone/>
              <a:defRPr sz="1000"/>
            </a:lvl3pPr>
            <a:lvl4pPr marL="688975" indent="0" algn="r">
              <a:buNone/>
              <a:defRPr sz="1000"/>
            </a:lvl4pPr>
            <a:lvl5pPr marL="915987" indent="0" algn="r">
              <a:buNone/>
              <a:defRPr sz="1000"/>
            </a:lvl5pPr>
          </a:lstStyle>
          <a:p>
            <a:pPr lvl="0"/>
            <a:r>
              <a:rPr lang="en-US" dirty="0" smtClean="0"/>
              <a:t>Click to edit Footnote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438151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4675187" y="1111250"/>
            <a:ext cx="405288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68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6537331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71D49"/>
              </a:solidFill>
              <a:ea typeface="ＭＳ Ｐゴシック" charset="0"/>
            </a:endParaRPr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gray">
          <a:xfrm>
            <a:off x="438150" y="63500"/>
            <a:ext cx="8275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38150" y="1111249"/>
            <a:ext cx="8275638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1" name="Freeform 5"/>
          <p:cNvSpPr>
            <a:spLocks noEditPoints="1"/>
          </p:cNvSpPr>
          <p:nvPr/>
        </p:nvSpPr>
        <p:spPr bwMode="auto">
          <a:xfrm>
            <a:off x="255589" y="6594475"/>
            <a:ext cx="725487" cy="127000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71D49"/>
              </a:solidFill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12750" y="958850"/>
            <a:ext cx="873125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71D49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401638" indent="-169863" algn="l" rtl="0" eaLnBrk="1" fontAlgn="base" hangingPunct="1">
        <a:spcBef>
          <a:spcPct val="0"/>
        </a:spcBef>
        <a:spcAft>
          <a:spcPts val="300"/>
        </a:spcAft>
        <a:buFont typeface="Arial" charset="0"/>
        <a:buChar char="•"/>
        <a:defRPr sz="2200">
          <a:solidFill>
            <a:srgbClr val="000000"/>
          </a:solidFill>
          <a:latin typeface="+mn-lt"/>
        </a:defRPr>
      </a:lvl2pPr>
      <a:lvl3pPr marL="622300" indent="-173038" algn="l" rtl="0" eaLnBrk="1" fontAlgn="base" hangingPunct="1">
        <a:spcBef>
          <a:spcPct val="0"/>
        </a:spcBef>
        <a:spcAft>
          <a:spcPts val="300"/>
        </a:spcAft>
        <a:buSzPct val="90000"/>
        <a:buFont typeface="Calibri" pitchFamily="34" charset="0"/>
        <a:buChar char="–"/>
        <a:defRPr sz="2100">
          <a:solidFill>
            <a:srgbClr val="000000"/>
          </a:solidFill>
          <a:latin typeface="+mn-lt"/>
        </a:defRPr>
      </a:lvl3pPr>
      <a:lvl4pPr marL="860425" indent="-171450" algn="l" rtl="0" eaLnBrk="1" fontAlgn="base" hangingPunct="1">
        <a:spcBef>
          <a:spcPct val="0"/>
        </a:spcBef>
        <a:spcAft>
          <a:spcPts val="300"/>
        </a:spcAft>
        <a:buSzPct val="90000"/>
        <a:buFont typeface="Calibri" pitchFamily="34" charset="0"/>
        <a:buChar char="–"/>
        <a:defRPr sz="2000">
          <a:solidFill>
            <a:srgbClr val="000000"/>
          </a:solidFill>
          <a:latin typeface="+mn-lt"/>
        </a:defRPr>
      </a:lvl4pPr>
      <a:lvl5pPr marL="1082675" indent="-166688" algn="l" rtl="0" eaLnBrk="1" fontAlgn="base" hangingPunct="1">
        <a:spcBef>
          <a:spcPct val="0"/>
        </a:spcBef>
        <a:spcAft>
          <a:spcPts val="300"/>
        </a:spcAft>
        <a:buFont typeface="Calibri" pitchFamily="34" charset="0"/>
        <a:buChar char="–"/>
        <a:defRPr>
          <a:solidFill>
            <a:srgbClr val="000000"/>
          </a:solidFill>
          <a:latin typeface="+mn-lt"/>
        </a:defRPr>
      </a:lvl5pPr>
      <a:lvl6pPr marL="1314450" indent="-169863" algn="l" rtl="0" eaLnBrk="1" fontAlgn="base" hangingPunct="1">
        <a:lnSpc>
          <a:spcPct val="100000"/>
        </a:lnSpc>
        <a:spcBef>
          <a:spcPts val="0"/>
        </a:spcBef>
        <a:spcAft>
          <a:spcPts val="300"/>
        </a:spcAft>
        <a:buFont typeface="Calibri" pitchFamily="34" charset="0"/>
        <a:buChar char="–"/>
        <a:defRPr sz="1600" baseline="0">
          <a:solidFill>
            <a:srgbClr val="000000"/>
          </a:solidFill>
          <a:latin typeface="+mn-lt"/>
        </a:defRPr>
      </a:lvl6pPr>
      <a:lvl7pPr marL="2513013" indent="-227013" algn="l" rtl="0" eaLnBrk="1" fontAlgn="base" hangingPunct="1">
        <a:spcBef>
          <a:spcPct val="0"/>
        </a:spcBef>
        <a:spcAft>
          <a:spcPct val="30000"/>
        </a:spcAft>
        <a:buChar char="–"/>
        <a:defRPr sz="1600">
          <a:solidFill>
            <a:schemeClr val="tx1"/>
          </a:solidFill>
          <a:latin typeface="+mn-lt"/>
        </a:defRPr>
      </a:lvl7pPr>
      <a:lvl8pPr marL="2970213" indent="-227013" algn="l" rtl="0" eaLnBrk="1" fontAlgn="base" hangingPunct="1">
        <a:spcBef>
          <a:spcPct val="0"/>
        </a:spcBef>
        <a:spcAft>
          <a:spcPct val="30000"/>
        </a:spcAft>
        <a:buChar char="–"/>
        <a:defRPr sz="1600">
          <a:solidFill>
            <a:schemeClr val="tx1"/>
          </a:solidFill>
          <a:latin typeface="+mn-lt"/>
        </a:defRPr>
      </a:lvl8pPr>
      <a:lvl9pPr marL="3427413" indent="-227013" algn="l" rtl="0" eaLnBrk="1" fontAlgn="base" hangingPunct="1">
        <a:spcBef>
          <a:spcPct val="0"/>
        </a:spcBef>
        <a:spcAft>
          <a:spcPct val="3000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/>
              <a:t>AbbVie </a:t>
            </a:r>
            <a:r>
              <a:rPr lang="en-US" dirty="0" smtClean="0"/>
              <a:t>HCV-</a:t>
            </a:r>
            <a:r>
              <a:rPr lang="en-US" dirty="0" err="1" smtClean="0"/>
              <a:t>Therapie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viekirax</a:t>
            </a:r>
            <a:r>
              <a:rPr lang="en-US" dirty="0" smtClean="0">
                <a:sym typeface="Symbol"/>
              </a:rPr>
              <a:t>® und </a:t>
            </a:r>
            <a:r>
              <a:rPr lang="en-US" dirty="0" err="1" smtClean="0">
                <a:sym typeface="Symbol"/>
              </a:rPr>
              <a:t>exviera</a:t>
            </a:r>
            <a:r>
              <a:rPr lang="en-US" dirty="0" smtClean="0">
                <a:sym typeface="Symbol"/>
              </a:rPr>
              <a:t>® </a:t>
            </a:r>
            <a:r>
              <a:rPr lang="en-US" dirty="0" err="1" smtClean="0">
                <a:sym typeface="Symbol"/>
              </a:rPr>
              <a:t>im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Kurzüberblick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99870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File:Rep cycle HCV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53"/>
          <a:stretch/>
        </p:blipFill>
        <p:spPr bwMode="auto">
          <a:xfrm>
            <a:off x="1125890" y="1523550"/>
            <a:ext cx="5337732" cy="345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itel 1"/>
          <p:cNvSpPr txBox="1">
            <a:spLocks/>
          </p:cNvSpPr>
          <p:nvPr/>
        </p:nvSpPr>
        <p:spPr>
          <a:xfrm>
            <a:off x="411480" y="228600"/>
            <a:ext cx="8321040" cy="713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4BD00"/>
                </a:solidFill>
                <a:effectLst/>
                <a:uLnTx/>
                <a:uFillTx/>
                <a:latin typeface="Calibri"/>
                <a:cs typeface="Arial"/>
              </a:rPr>
              <a:t>Die AbbVie HCV-Therapie - 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4BD00"/>
                </a:solidFill>
                <a:effectLst/>
                <a:uLnTx/>
                <a:uFillTx/>
                <a:latin typeface="Calibri"/>
                <a:cs typeface="Arial"/>
              </a:rPr>
              <a:t>3</a:t>
            </a:r>
            <a:r>
              <a:rPr lang="de-DE" b="1" kern="0" noProof="0" dirty="0" smtClean="0">
                <a:latin typeface="Calibri"/>
                <a:cs typeface="Arial"/>
              </a:rPr>
              <a:t> direkt antivirale Wirkstoffe (DAA) in 2 Medikamenten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84BD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cxnSp>
        <p:nvCxnSpPr>
          <p:cNvPr id="82" name="Gerade Verbindung mit Pfeil 81"/>
          <p:cNvCxnSpPr/>
          <p:nvPr/>
        </p:nvCxnSpPr>
        <p:spPr>
          <a:xfrm flipH="1" flipV="1">
            <a:off x="4476750" y="4411742"/>
            <a:ext cx="103640" cy="442056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tailEnd type="arrow"/>
          </a:ln>
          <a:effectLst/>
        </p:spPr>
      </p:cxnSp>
      <p:cxnSp>
        <p:nvCxnSpPr>
          <p:cNvPr id="83" name="Gerade Verbindung mit Pfeil 82"/>
          <p:cNvCxnSpPr>
            <a:stCxn id="42" idx="1"/>
          </p:cNvCxnSpPr>
          <p:nvPr/>
        </p:nvCxnSpPr>
        <p:spPr>
          <a:xfrm flipH="1" flipV="1">
            <a:off x="5796136" y="4149080"/>
            <a:ext cx="648072" cy="402187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tailEnd type="arrow"/>
          </a:ln>
          <a:effectLst/>
        </p:spPr>
      </p:cxnSp>
      <p:cxnSp>
        <p:nvCxnSpPr>
          <p:cNvPr id="84" name="Gerade Verbindung mit Pfeil 83"/>
          <p:cNvCxnSpPr>
            <a:stCxn id="6" idx="1"/>
          </p:cNvCxnSpPr>
          <p:nvPr/>
        </p:nvCxnSpPr>
        <p:spPr>
          <a:xfrm flipH="1">
            <a:off x="5652120" y="2004461"/>
            <a:ext cx="792088" cy="48843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tailEnd type="arrow"/>
          </a:ln>
          <a:effectLst/>
        </p:spPr>
      </p:cxnSp>
      <p:cxnSp>
        <p:nvCxnSpPr>
          <p:cNvPr id="32" name="Gerade Verbindung 31"/>
          <p:cNvCxnSpPr>
            <a:stCxn id="6" idx="2"/>
            <a:endCxn id="30" idx="0"/>
          </p:cNvCxnSpPr>
          <p:nvPr/>
        </p:nvCxnSpPr>
        <p:spPr>
          <a:xfrm>
            <a:off x="7588364" y="2299926"/>
            <a:ext cx="74000" cy="625018"/>
          </a:xfrm>
          <a:prstGeom prst="line">
            <a:avLst/>
          </a:prstGeom>
          <a:noFill/>
          <a:ln w="25400" cap="flat" cmpd="sng" algn="ctr">
            <a:solidFill>
              <a:srgbClr val="FFCC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Gerade Verbindung 32"/>
          <p:cNvCxnSpPr>
            <a:stCxn id="30" idx="2"/>
            <a:endCxn id="42" idx="0"/>
          </p:cNvCxnSpPr>
          <p:nvPr/>
        </p:nvCxnSpPr>
        <p:spPr>
          <a:xfrm flipH="1">
            <a:off x="7524328" y="3420244"/>
            <a:ext cx="138036" cy="835557"/>
          </a:xfrm>
          <a:prstGeom prst="line">
            <a:avLst/>
          </a:prstGeom>
          <a:noFill/>
          <a:ln w="25400" cap="flat" cmpd="sng" algn="ctr">
            <a:solidFill>
              <a:srgbClr val="FFCC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Rechteck 5"/>
          <p:cNvSpPr/>
          <p:nvPr/>
        </p:nvSpPr>
        <p:spPr>
          <a:xfrm>
            <a:off x="6444208" y="1708995"/>
            <a:ext cx="2288312" cy="590931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90000"/>
              </a:lnSpc>
            </a:pPr>
            <a:r>
              <a:rPr lang="de-DE" b="1" kern="0" dirty="0" smtClean="0">
                <a:cs typeface="Calibri" pitchFamily="34" charset="0"/>
              </a:rPr>
              <a:t>Paritaprevir/r (PTV/r)</a:t>
            </a:r>
            <a:r>
              <a:rPr lang="de-DE" b="1" kern="0" dirty="0">
                <a:cs typeface="Calibri" pitchFamily="34" charset="0"/>
              </a:rPr>
              <a:t/>
            </a:r>
            <a:br>
              <a:rPr lang="de-DE" b="1" kern="0" dirty="0">
                <a:cs typeface="Calibri" pitchFamily="34" charset="0"/>
              </a:rPr>
            </a:br>
            <a:r>
              <a:rPr lang="de-DE" b="1" kern="0" dirty="0">
                <a:cs typeface="Calibri" pitchFamily="34" charset="0"/>
              </a:rPr>
              <a:t>(</a:t>
            </a:r>
            <a:r>
              <a:rPr lang="de-DE" altLang="ja-JP" b="1" kern="0" dirty="0" smtClean="0"/>
              <a:t>NS3/4A-Inhibitor)</a:t>
            </a:r>
            <a:endParaRPr lang="de-DE" altLang="ja-JP" b="1" kern="0" dirty="0"/>
          </a:p>
        </p:txBody>
      </p:sp>
      <p:sp>
        <p:nvSpPr>
          <p:cNvPr id="42" name="Rechteck 41"/>
          <p:cNvSpPr/>
          <p:nvPr/>
        </p:nvSpPr>
        <p:spPr>
          <a:xfrm>
            <a:off x="6444208" y="4255801"/>
            <a:ext cx="2160240" cy="590931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90000"/>
              </a:lnSpc>
            </a:pPr>
            <a:r>
              <a:rPr lang="de-DE" b="1" kern="0" dirty="0">
                <a:cs typeface="Calibri" pitchFamily="34" charset="0"/>
              </a:rPr>
              <a:t>Ombitasvir (OBV)</a:t>
            </a:r>
          </a:p>
          <a:p>
            <a:pPr lvl="0" algn="ctr" defTabSz="457200" fontAlgn="base">
              <a:lnSpc>
                <a:spcPct val="90000"/>
              </a:lnSpc>
            </a:pPr>
            <a:r>
              <a:rPr lang="de-DE" b="1" kern="0" dirty="0">
                <a:cs typeface="Calibri" pitchFamily="34" charset="0"/>
              </a:rPr>
              <a:t>(</a:t>
            </a:r>
            <a:r>
              <a:rPr lang="de-DE" b="1" kern="0" dirty="0" smtClean="0">
                <a:cs typeface="Calibri" pitchFamily="34" charset="0"/>
              </a:rPr>
              <a:t>NS5A-Inhibitor)</a:t>
            </a:r>
            <a:endParaRPr lang="de-DE" b="1" kern="0" dirty="0">
              <a:cs typeface="Calibri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3491880" y="4846732"/>
            <a:ext cx="2160240" cy="5909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90000"/>
              </a:lnSpc>
            </a:pPr>
            <a:r>
              <a:rPr lang="de-DE" b="1" kern="0" dirty="0">
                <a:cs typeface="Calibri" pitchFamily="34" charset="0"/>
              </a:rPr>
              <a:t>Dasabuvir (DSV)</a:t>
            </a:r>
          </a:p>
          <a:p>
            <a:pPr lvl="0" algn="ctr" defTabSz="457200" fontAlgn="base">
              <a:lnSpc>
                <a:spcPct val="90000"/>
              </a:lnSpc>
            </a:pPr>
            <a:r>
              <a:rPr lang="de-DE" b="1" kern="0" dirty="0">
                <a:cs typeface="Calibri" pitchFamily="34" charset="0"/>
              </a:rPr>
              <a:t>(</a:t>
            </a:r>
            <a:r>
              <a:rPr lang="de-DE" b="1" kern="0" dirty="0" smtClean="0">
                <a:cs typeface="Calibri" pitchFamily="34" charset="0"/>
              </a:rPr>
              <a:t>NS5B-Inhibitor)</a:t>
            </a:r>
            <a:endParaRPr lang="de-DE" b="1" kern="0" dirty="0">
              <a:cs typeface="Calibri" pitchFamily="34" charset="0"/>
            </a:endParaRPr>
          </a:p>
        </p:txBody>
      </p:sp>
      <p:cxnSp>
        <p:nvCxnSpPr>
          <p:cNvPr id="57" name="Gerade Verbindung 56"/>
          <p:cNvCxnSpPr>
            <a:stCxn id="44" idx="2"/>
            <a:endCxn id="31" idx="0"/>
          </p:cNvCxnSpPr>
          <p:nvPr/>
        </p:nvCxnSpPr>
        <p:spPr>
          <a:xfrm>
            <a:off x="4572000" y="5437663"/>
            <a:ext cx="23627" cy="348347"/>
          </a:xfrm>
          <a:prstGeom prst="line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30" name="Grafik 29" descr="C:\Users\hettijx2\MA HCV\Abbvie Care\20140528 - Auftakt-Workshop mit Kreativ-Agentur\Med. Fragen\image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3" t="28533" r="47423" b="57421"/>
          <a:stretch/>
        </p:blipFill>
        <p:spPr bwMode="auto">
          <a:xfrm>
            <a:off x="7236296" y="2924944"/>
            <a:ext cx="852135" cy="49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Grafik 30" descr="C:\Users\hettijx2\MA HCV\Abbvie Care\20140528 - Auftakt-Workshop mit Kreativ-Agentur\Med. Fragen\image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44" t="28533" r="24759" b="59840"/>
          <a:stretch/>
        </p:blipFill>
        <p:spPr bwMode="auto">
          <a:xfrm>
            <a:off x="4139952" y="5786010"/>
            <a:ext cx="911349" cy="523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629465" y="1910442"/>
            <a:ext cx="8066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FF0000"/>
                </a:solidFill>
              </a:rPr>
              <a:t>X</a:t>
            </a:r>
            <a:endParaRPr lang="de-DE" sz="8800" b="1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845489" y="3062570"/>
            <a:ext cx="8066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FF0000"/>
                </a:solidFill>
              </a:rPr>
              <a:t>X</a:t>
            </a:r>
            <a:endParaRPr lang="de-DE" sz="8800" b="1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81393" y="3278594"/>
            <a:ext cx="8066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FF0000"/>
                </a:solidFill>
              </a:rPr>
              <a:t>X</a:t>
            </a:r>
            <a:endParaRPr lang="de-DE" sz="8800" b="1" dirty="0">
              <a:solidFill>
                <a:srgbClr val="FF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028384" y="295688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dirty="0" err="1" smtClean="0"/>
              <a:t>viekirax</a:t>
            </a:r>
            <a:r>
              <a:rPr lang="de-DE" sz="2000" b="1" dirty="0" smtClean="0"/>
              <a:t>® </a:t>
            </a:r>
            <a:endParaRPr lang="de-DE" sz="2000" b="1" dirty="0"/>
          </a:p>
        </p:txBody>
      </p:sp>
      <p:sp>
        <p:nvSpPr>
          <p:cNvPr id="20" name="Rechteck 19"/>
          <p:cNvSpPr/>
          <p:nvPr/>
        </p:nvSpPr>
        <p:spPr>
          <a:xfrm>
            <a:off x="5051635" y="5847610"/>
            <a:ext cx="1143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dirty="0" err="1" smtClean="0"/>
              <a:t>exviera</a:t>
            </a:r>
            <a:r>
              <a:rPr lang="de-DE" sz="2000" b="1" dirty="0" smtClean="0"/>
              <a:t>®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1233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/>
          <p:cNvSpPr txBox="1">
            <a:spLocks/>
          </p:cNvSpPr>
          <p:nvPr/>
        </p:nvSpPr>
        <p:spPr>
          <a:xfrm>
            <a:off x="411480" y="228600"/>
            <a:ext cx="8321040" cy="713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dirty="0" smtClean="0">
                <a:latin typeface="Calibri"/>
                <a:cs typeface="Arial"/>
              </a:rPr>
              <a:t>Anwendungsgebiete der AbbVie HCV-Therapie</a:t>
            </a:r>
            <a:endParaRPr kumimoji="0" lang="de-DE" sz="2400" b="1" i="0" u="none" strike="noStrike" kern="0" cap="none" spc="0" normalizeH="0" baseline="0" dirty="0">
              <a:ln>
                <a:noFill/>
              </a:ln>
              <a:solidFill>
                <a:srgbClr val="84BD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TextBox 6"/>
          <p:cNvSpPr txBox="1"/>
          <p:nvPr/>
        </p:nvSpPr>
        <p:spPr>
          <a:xfrm rot="10800000" flipV="1">
            <a:off x="3242883" y="6309899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Fachinformationen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und </a:t>
            </a:r>
            <a:r>
              <a:rPr lang="de-DE" sz="800" dirty="0" err="1" smtClean="0"/>
              <a:t>exviera</a:t>
            </a:r>
            <a:r>
              <a:rPr lang="de-DE" sz="800" dirty="0" smtClean="0"/>
              <a:t>® (Stand: Januar 2015)</a:t>
            </a:r>
            <a:endParaRPr lang="en-GB" sz="800" dirty="0"/>
          </a:p>
        </p:txBody>
      </p:sp>
      <p:sp>
        <p:nvSpPr>
          <p:cNvPr id="3" name="Rechteck 2"/>
          <p:cNvSpPr/>
          <p:nvPr/>
        </p:nvSpPr>
        <p:spPr>
          <a:xfrm>
            <a:off x="755576" y="1566113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err="1" smtClean="0"/>
              <a:t>Viekirax</a:t>
            </a:r>
            <a:r>
              <a:rPr lang="de-DE" sz="2400" b="1" dirty="0" smtClean="0"/>
              <a:t> wird in Kombination mit anderen Arzneimitteln zur Behandlung der chronischen Hepatitis C (CHC) bei Erwachsenen angewendet.</a:t>
            </a:r>
            <a:endParaRPr lang="de-DE" sz="2400" b="1" dirty="0"/>
          </a:p>
        </p:txBody>
      </p:sp>
      <p:sp>
        <p:nvSpPr>
          <p:cNvPr id="10" name="Rechteck 9"/>
          <p:cNvSpPr/>
          <p:nvPr/>
        </p:nvSpPr>
        <p:spPr>
          <a:xfrm>
            <a:off x="755576" y="3524815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err="1" smtClean="0"/>
              <a:t>Exviera</a:t>
            </a:r>
            <a:r>
              <a:rPr lang="de-DE" sz="2400" b="1" dirty="0" smtClean="0"/>
              <a:t> wird in Kombination mit anderen Arzneimitteln zur Behandlung der chronischen Hepatitis C (CHC) bei Erwachsenen angewendet.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36232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/>
          <p:cNvSpPr txBox="1">
            <a:spLocks/>
          </p:cNvSpPr>
          <p:nvPr/>
        </p:nvSpPr>
        <p:spPr>
          <a:xfrm>
            <a:off x="411480" y="228600"/>
            <a:ext cx="8321040" cy="713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>
              <a:defRPr/>
            </a:pPr>
            <a:r>
              <a:rPr lang="de-DE" b="1" kern="0" dirty="0">
                <a:solidFill>
                  <a:schemeClr val="accent5"/>
                </a:solidFill>
              </a:rPr>
              <a:t>Dosierung</a:t>
            </a:r>
            <a:r>
              <a:rPr lang="de-DE" b="1" kern="0" dirty="0"/>
              <a:t> und </a:t>
            </a:r>
            <a:r>
              <a:rPr lang="de-DE" b="1" kern="0" dirty="0" smtClean="0"/>
              <a:t>Anwendung der AbbVie HCV-Therapie</a:t>
            </a:r>
            <a:endParaRPr lang="de-DE" b="1" kern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12177"/>
              </p:ext>
            </p:extLst>
          </p:nvPr>
        </p:nvGraphicFramePr>
        <p:xfrm>
          <a:off x="827585" y="1110643"/>
          <a:ext cx="7992888" cy="49697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64296"/>
                <a:gridCol w="2664296"/>
                <a:gridCol w="2664296"/>
              </a:tblGrid>
              <a:tr h="835170">
                <a:tc>
                  <a:txBody>
                    <a:bodyPr/>
                    <a:lstStyle/>
                    <a:p>
                      <a:pPr algn="ctr"/>
                      <a:endParaRPr lang="de-DE" sz="1800" b="0" i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/>
                        <a:t>viekirax</a:t>
                      </a:r>
                      <a:r>
                        <a:rPr lang="de-DE" sz="1800" b="1" dirty="0" smtClean="0"/>
                        <a:t>®</a:t>
                      </a:r>
                      <a:r>
                        <a:rPr lang="de-DE" sz="1800" b="1" baseline="0" dirty="0" smtClean="0"/>
                        <a:t> (</a:t>
                      </a:r>
                      <a:r>
                        <a:rPr lang="de-DE" sz="1800" b="1" dirty="0" err="1" smtClean="0"/>
                        <a:t>Ombitasvir</a:t>
                      </a:r>
                      <a:r>
                        <a:rPr lang="de-DE" sz="1800" b="1" dirty="0" smtClean="0"/>
                        <a:t>/</a:t>
                      </a:r>
                    </a:p>
                    <a:p>
                      <a:pPr algn="ctr"/>
                      <a:r>
                        <a:rPr lang="de-DE" sz="1800" b="1" dirty="0" err="1" smtClean="0"/>
                        <a:t>Paritaprevir</a:t>
                      </a:r>
                      <a:r>
                        <a:rPr lang="de-DE" sz="1800" b="1" dirty="0" smtClean="0"/>
                        <a:t>/</a:t>
                      </a:r>
                      <a:r>
                        <a:rPr lang="de-DE" sz="1800" b="1" dirty="0" err="1" smtClean="0"/>
                        <a:t>Ritonavir</a:t>
                      </a:r>
                      <a:r>
                        <a:rPr lang="de-DE" sz="1800" b="1" dirty="0" smtClean="0"/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/>
                        <a:t>exviera</a:t>
                      </a:r>
                      <a:r>
                        <a:rPr lang="de-DE" sz="1800" b="1" dirty="0" smtClean="0"/>
                        <a:t>® (</a:t>
                      </a:r>
                      <a:r>
                        <a:rPr lang="de-DE" sz="1800" b="1" dirty="0" err="1" smtClean="0"/>
                        <a:t>Dasabuvir</a:t>
                      </a:r>
                      <a:r>
                        <a:rPr lang="de-DE" sz="1800" b="1" dirty="0" smtClean="0"/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1647">
                <a:tc>
                  <a:txBody>
                    <a:bodyPr/>
                    <a:lstStyle/>
                    <a:p>
                      <a:pPr algn="ctr"/>
                      <a:r>
                        <a:rPr lang="de-DE" sz="1600" b="1" u="none" dirty="0" smtClean="0"/>
                        <a:t>Dosierung</a:t>
                      </a:r>
                      <a:br>
                        <a:rPr lang="de-DE" sz="1600" b="1" u="none" dirty="0" smtClean="0"/>
                      </a:br>
                      <a:r>
                        <a:rPr lang="de-DE" sz="1600" b="1" u="none" dirty="0" smtClean="0"/>
                        <a:t>pro Tablette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12,5/75/50</a:t>
                      </a:r>
                      <a:r>
                        <a:rPr lang="de-DE" sz="1600" b="1" baseline="0" dirty="0" smtClean="0"/>
                        <a:t> mg</a:t>
                      </a:r>
                      <a:endParaRPr lang="de-DE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250</a:t>
                      </a:r>
                      <a:r>
                        <a:rPr lang="de-DE" sz="1600" b="1" baseline="0" dirty="0" smtClean="0"/>
                        <a:t> mg</a:t>
                      </a:r>
                      <a:endParaRPr lang="de-DE" sz="1600" b="1" dirty="0" smtClean="0"/>
                    </a:p>
                  </a:txBody>
                  <a:tcPr anchor="ctr">
                    <a:noFill/>
                  </a:tcPr>
                </a:tc>
              </a:tr>
              <a:tr h="667624">
                <a:tc>
                  <a:txBody>
                    <a:bodyPr/>
                    <a:lstStyle/>
                    <a:p>
                      <a:pPr algn="ctr"/>
                      <a:r>
                        <a:rPr lang="de-DE" sz="1600" b="1" u="none" dirty="0" smtClean="0"/>
                        <a:t>Einnahme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1x täglich (QD)</a:t>
                      </a:r>
                    </a:p>
                    <a:p>
                      <a:pPr algn="ctr"/>
                      <a:r>
                        <a:rPr lang="de-DE" sz="1600" b="1" dirty="0" smtClean="0"/>
                        <a:t>2 - 0 - 0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2x täglich</a:t>
                      </a:r>
                      <a:r>
                        <a:rPr lang="de-DE" sz="1600" b="1" baseline="0" dirty="0" smtClean="0"/>
                        <a:t> (BID)</a:t>
                      </a:r>
                      <a:endParaRPr lang="de-DE" sz="1600" b="1" dirty="0" smtClean="0"/>
                    </a:p>
                    <a:p>
                      <a:pPr algn="ctr"/>
                      <a:r>
                        <a:rPr lang="de-DE" sz="1600" b="1" dirty="0" smtClean="0"/>
                        <a:t>1</a:t>
                      </a:r>
                      <a:r>
                        <a:rPr lang="de-DE" sz="1600" b="1" baseline="0" dirty="0" smtClean="0"/>
                        <a:t> - 0 - 1</a:t>
                      </a:r>
                      <a:endParaRPr lang="de-DE" sz="1600" b="1" dirty="0" smtClean="0"/>
                    </a:p>
                  </a:txBody>
                  <a:tcPr anchor="ctr">
                    <a:noFill/>
                  </a:tcPr>
                </a:tc>
              </a:tr>
              <a:tr h="2635356">
                <a:tc>
                  <a:txBody>
                    <a:bodyPr/>
                    <a:lstStyle/>
                    <a:p>
                      <a:pPr algn="ctr"/>
                      <a:r>
                        <a:rPr lang="de-DE" sz="1600" b="1" i="0" u="none" dirty="0" smtClean="0">
                          <a:solidFill>
                            <a:schemeClr val="tx1"/>
                          </a:solidFill>
                        </a:rPr>
                        <a:t>Tagesblister</a:t>
                      </a:r>
                    </a:p>
                    <a:p>
                      <a:pPr algn="ctr"/>
                      <a:r>
                        <a:rPr lang="de-DE" sz="1600" b="1" i="0" u="none" dirty="0" smtClean="0">
                          <a:solidFill>
                            <a:schemeClr val="tx1"/>
                          </a:solidFill>
                        </a:rPr>
                        <a:t>(morgens orange,</a:t>
                      </a:r>
                    </a:p>
                    <a:p>
                      <a:pPr algn="ctr"/>
                      <a:r>
                        <a:rPr lang="de-DE" sz="1600" b="1" i="0" u="none" dirty="0" smtClean="0">
                          <a:solidFill>
                            <a:schemeClr val="tx1"/>
                          </a:solidFill>
                        </a:rPr>
                        <a:t>abends grün)</a:t>
                      </a:r>
                      <a:endParaRPr lang="de-DE" sz="1600" b="1" i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dirty="0" smtClean="0"/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6" name="Grafik 15" descr="C:\Users\hettijx2\MA HCV\Abbvie Care\20140528 - Auftakt-Workshop mit Kreativ-Agentur\Med. Fragen\image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3" t="28533" r="47423" b="57421"/>
          <a:stretch/>
        </p:blipFill>
        <p:spPr bwMode="auto">
          <a:xfrm>
            <a:off x="4522140" y="5172390"/>
            <a:ext cx="852135" cy="49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Grafik 16" descr="C:\Users\hettijx2\MA HCV\Abbvie Care\20140528 - Auftakt-Workshop mit Kreativ-Agentur\Med. Fragen\image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44" t="28533" r="24759" b="59840"/>
          <a:stretch/>
        </p:blipFill>
        <p:spPr bwMode="auto">
          <a:xfrm>
            <a:off x="6876256" y="5172390"/>
            <a:ext cx="845605" cy="49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6"/>
          <p:cNvSpPr txBox="1"/>
          <p:nvPr/>
        </p:nvSpPr>
        <p:spPr>
          <a:xfrm rot="10800000" flipV="1">
            <a:off x="3242883" y="6300313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Fachinformationen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und </a:t>
            </a:r>
            <a:r>
              <a:rPr lang="de-DE" sz="800" dirty="0" err="1" smtClean="0"/>
              <a:t>exviera</a:t>
            </a:r>
            <a:r>
              <a:rPr lang="de-DE" sz="800" dirty="0" smtClean="0"/>
              <a:t>® (Stand: Januar 2015)</a:t>
            </a:r>
            <a:endParaRPr lang="en-GB" sz="800" dirty="0"/>
          </a:p>
        </p:txBody>
      </p:sp>
      <p:sp>
        <p:nvSpPr>
          <p:cNvPr id="3" name="Textfeld 2"/>
          <p:cNvSpPr txBox="1"/>
          <p:nvPr/>
        </p:nvSpPr>
        <p:spPr>
          <a:xfrm>
            <a:off x="1542933" y="5810228"/>
            <a:ext cx="6058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i</a:t>
            </a:r>
            <a:r>
              <a:rPr lang="de-DE" sz="1400" b="1" dirty="0" smtClean="0"/>
              <a:t>n bestimmten Patientengruppen:  + RBV (BID, körpergewichtsabhängig dosiert)</a:t>
            </a:r>
            <a:endParaRPr lang="de-DE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1654"/>
            <a:ext cx="1907826" cy="152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04340"/>
            <a:ext cx="1966081" cy="155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15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el 1"/>
          <p:cNvSpPr>
            <a:spLocks noGrp="1"/>
          </p:cNvSpPr>
          <p:nvPr>
            <p:ph type="title"/>
          </p:nvPr>
        </p:nvSpPr>
        <p:spPr>
          <a:xfrm>
            <a:off x="389878" y="261105"/>
            <a:ext cx="8754122" cy="677108"/>
          </a:xfrm>
        </p:spPr>
        <p:txBody>
          <a:bodyPr/>
          <a:lstStyle/>
          <a:p>
            <a:r>
              <a:rPr lang="de-DE" altLang="en-US" b="1" spc="-20" dirty="0" smtClean="0">
                <a:solidFill>
                  <a:schemeClr val="accent5"/>
                </a:solidFill>
              </a:rPr>
              <a:t>SVR12 in klinischen Phase 3-Studien bei Patienten mit HCV-GT1</a:t>
            </a:r>
            <a:endParaRPr lang="de-DE" altLang="en-US" b="1" spc="-20" dirty="0">
              <a:solidFill>
                <a:schemeClr val="accent5"/>
              </a:solidFill>
            </a:endParaRPr>
          </a:p>
        </p:txBody>
      </p:sp>
      <p:sp>
        <p:nvSpPr>
          <p:cNvPr id="62" name="TextBox 2"/>
          <p:cNvSpPr txBox="1">
            <a:spLocks noChangeArrowheads="1"/>
          </p:cNvSpPr>
          <p:nvPr/>
        </p:nvSpPr>
        <p:spPr bwMode="auto">
          <a:xfrm>
            <a:off x="495533" y="5870739"/>
            <a:ext cx="864933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indent="-180975" algn="l" eaLnBrk="1" hangingPunct="1"/>
            <a:r>
              <a:rPr lang="de-CH" sz="900" b="1" dirty="0" smtClean="0">
                <a:latin typeface="Calibri"/>
              </a:rPr>
              <a:t>*	</a:t>
            </a:r>
            <a:r>
              <a:rPr lang="de-CH" sz="900" dirty="0" smtClean="0">
                <a:latin typeface="Calibri"/>
              </a:rPr>
              <a:t>mit </a:t>
            </a:r>
            <a:r>
              <a:rPr lang="de-CH" sz="900" dirty="0" err="1" smtClean="0">
                <a:latin typeface="Calibri"/>
              </a:rPr>
              <a:t>pegIFN</a:t>
            </a:r>
            <a:r>
              <a:rPr lang="de-CH" sz="900" dirty="0" smtClean="0">
                <a:latin typeface="Calibri"/>
              </a:rPr>
              <a:t> + RBV vorbehandelt</a:t>
            </a:r>
            <a:endParaRPr lang="de-CH" sz="900" b="1" dirty="0" smtClean="0">
              <a:latin typeface="Calibri"/>
            </a:endParaRPr>
          </a:p>
          <a:p>
            <a:pPr marL="180975" indent="-180975" eaLnBrk="1" hangingPunct="1"/>
            <a:r>
              <a:rPr lang="de-CH" sz="900" b="1" dirty="0" smtClean="0">
                <a:latin typeface="Calibri"/>
              </a:rPr>
              <a:t>**</a:t>
            </a:r>
            <a:r>
              <a:rPr lang="de-DE" sz="900" dirty="0" smtClean="0"/>
              <a:t> 	Daten aus klinischen Studien zeigen, dass bei GT1a-Patienten mit kompensierter Zirrhose und günstigen Ausgangswerten  (</a:t>
            </a:r>
            <a:r>
              <a:rPr lang="el-GR" sz="900" dirty="0"/>
              <a:t>α-</a:t>
            </a:r>
            <a:r>
              <a:rPr lang="de-DE" sz="900" dirty="0"/>
              <a:t>Fetoprotein &lt; 20 </a:t>
            </a:r>
            <a:r>
              <a:rPr lang="de-DE" sz="900" dirty="0" err="1" smtClean="0"/>
              <a:t>ng</a:t>
            </a:r>
            <a:r>
              <a:rPr lang="de-DE" sz="900" dirty="0" smtClean="0"/>
              <a:t>/ml, Thrombozyten </a:t>
            </a:r>
            <a:r>
              <a:rPr lang="de-DE" sz="900" dirty="0"/>
              <a:t>≥ 90 x </a:t>
            </a:r>
            <a:r>
              <a:rPr lang="de-DE" sz="900" dirty="0" smtClean="0"/>
              <a:t>10</a:t>
            </a:r>
            <a:r>
              <a:rPr lang="de-DE" sz="900" baseline="30000" dirty="0" smtClean="0"/>
              <a:t>9</a:t>
            </a:r>
            <a:r>
              <a:rPr lang="de-DE" sz="900" dirty="0" smtClean="0"/>
              <a:t>/l, und Albumin </a:t>
            </a:r>
            <a:r>
              <a:rPr lang="de-DE" sz="900" dirty="0"/>
              <a:t>≥ 35 </a:t>
            </a:r>
            <a:r>
              <a:rPr lang="de-DE" sz="900" dirty="0" smtClean="0"/>
              <a:t>g/l) </a:t>
            </a:r>
            <a:r>
              <a:rPr lang="de-DE" sz="900" dirty="0" smtClean="0"/>
              <a:t>zu Therapiebeginn die </a:t>
            </a:r>
            <a:r>
              <a:rPr lang="de-DE" sz="900" dirty="0" err="1" smtClean="0"/>
              <a:t>Relapseraten</a:t>
            </a:r>
            <a:r>
              <a:rPr lang="de-DE" sz="900" dirty="0" smtClean="0"/>
              <a:t> nach einer 12-wöchigen Behandlung mit denen nach einer 24-wöchigen vergleichbar waren.</a:t>
            </a:r>
            <a:endParaRPr lang="en-US" sz="900" b="1" dirty="0" smtClean="0">
              <a:latin typeface="Calibri"/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5796135" y="1093967"/>
            <a:ext cx="3170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SVR12-Raten aus Studien im empfohlenen Behandlungsregime</a:t>
            </a:r>
            <a:endParaRPr lang="de-DE" sz="1600" b="1" dirty="0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4" name="Textfeld 35"/>
          <p:cNvSpPr txBox="1"/>
          <p:nvPr/>
        </p:nvSpPr>
        <p:spPr>
          <a:xfrm>
            <a:off x="3731612" y="1187460"/>
            <a:ext cx="2069990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 err="1" smtClean="0">
                <a:solidFill>
                  <a:srgbClr val="459BDA">
                    <a:lumMod val="75000"/>
                  </a:srgbClr>
                </a:solidFill>
              </a:rPr>
              <a:t>viekirax</a:t>
            </a:r>
            <a:r>
              <a:rPr lang="de-DE" b="1" dirty="0" smtClean="0">
                <a:solidFill>
                  <a:srgbClr val="459BDA">
                    <a:lumMod val="75000"/>
                  </a:srgbClr>
                </a:solidFill>
              </a:rPr>
              <a:t>® + </a:t>
            </a:r>
            <a:r>
              <a:rPr lang="de-DE" b="1" dirty="0" err="1" smtClean="0">
                <a:solidFill>
                  <a:srgbClr val="459BDA">
                    <a:lumMod val="75000"/>
                  </a:srgbClr>
                </a:solidFill>
              </a:rPr>
              <a:t>exviera</a:t>
            </a:r>
            <a:r>
              <a:rPr lang="de-DE" b="1" dirty="0" smtClean="0">
                <a:solidFill>
                  <a:srgbClr val="459BDA">
                    <a:lumMod val="75000"/>
                  </a:srgbClr>
                </a:solidFill>
              </a:rPr>
              <a:t>®</a:t>
            </a:r>
            <a:endParaRPr lang="de-DE" b="1" dirty="0">
              <a:solidFill>
                <a:srgbClr val="459BDA">
                  <a:lumMod val="75000"/>
                </a:srgbClr>
              </a:solidFill>
            </a:endParaRPr>
          </a:p>
        </p:txBody>
      </p:sp>
      <p:cxnSp>
        <p:nvCxnSpPr>
          <p:cNvPr id="66" name="Gerade Verbindung 19"/>
          <p:cNvCxnSpPr/>
          <p:nvPr/>
        </p:nvCxnSpPr>
        <p:spPr>
          <a:xfrm>
            <a:off x="4067944" y="1773536"/>
            <a:ext cx="0" cy="3801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35"/>
          <p:cNvSpPr/>
          <p:nvPr/>
        </p:nvSpPr>
        <p:spPr>
          <a:xfrm>
            <a:off x="668337" y="1515664"/>
            <a:ext cx="2545690" cy="1966385"/>
          </a:xfrm>
          <a:prstGeom prst="roundRect">
            <a:avLst>
              <a:gd name="adj" fmla="val 6900"/>
            </a:avLst>
          </a:prstGeom>
          <a:solidFill>
            <a:schemeClr val="accent1"/>
          </a:solidFill>
          <a:ln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8" name="Textfeld 5"/>
          <p:cNvSpPr txBox="1"/>
          <p:nvPr/>
        </p:nvSpPr>
        <p:spPr>
          <a:xfrm>
            <a:off x="659576" y="4386590"/>
            <a:ext cx="70119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108000" rIns="108000">
            <a:spAutoFit/>
          </a:bodyPr>
          <a:lstStyle/>
          <a:p>
            <a:pPr>
              <a:defRPr/>
            </a:pPr>
            <a:r>
              <a:rPr lang="de-DE" sz="1600" b="1" dirty="0"/>
              <a:t>GT 1a</a:t>
            </a:r>
          </a:p>
        </p:txBody>
      </p:sp>
      <p:sp>
        <p:nvSpPr>
          <p:cNvPr id="69" name="Textfeld 6"/>
          <p:cNvSpPr txBox="1">
            <a:spLocks noChangeArrowheads="1"/>
          </p:cNvSpPr>
          <p:nvPr/>
        </p:nvSpPr>
        <p:spPr bwMode="auto">
          <a:xfrm>
            <a:off x="1570615" y="1708536"/>
            <a:ext cx="1425935" cy="392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err="1" smtClean="0">
                <a:solidFill>
                  <a:srgbClr val="070605"/>
                </a:solidFill>
              </a:rPr>
              <a:t>unvorbehandelt</a:t>
            </a:r>
            <a:endParaRPr lang="de-DE" altLang="en-US" sz="1600" b="1" dirty="0" smtClean="0">
              <a:solidFill>
                <a:srgbClr val="070605"/>
              </a:solidFill>
            </a:endParaRPr>
          </a:p>
        </p:txBody>
      </p:sp>
      <p:sp>
        <p:nvSpPr>
          <p:cNvPr id="70" name="Rounded Rectangle 46"/>
          <p:cNvSpPr/>
          <p:nvPr/>
        </p:nvSpPr>
        <p:spPr>
          <a:xfrm>
            <a:off x="668337" y="3571296"/>
            <a:ext cx="2545690" cy="2063230"/>
          </a:xfrm>
          <a:prstGeom prst="roundRect">
            <a:avLst>
              <a:gd name="adj" fmla="val 6900"/>
            </a:avLst>
          </a:prstGeom>
          <a:solidFill>
            <a:schemeClr val="accent1"/>
          </a:solidFill>
          <a:ln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1" name="Textfeld 3"/>
          <p:cNvSpPr txBox="1"/>
          <p:nvPr/>
        </p:nvSpPr>
        <p:spPr>
          <a:xfrm>
            <a:off x="384958" y="3327375"/>
            <a:ext cx="755463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prstClr val="white"/>
                </a:solidFill>
              </a:rPr>
              <a:t>GT 1</a:t>
            </a:r>
          </a:p>
        </p:txBody>
      </p:sp>
      <p:sp>
        <p:nvSpPr>
          <p:cNvPr id="72" name="Textfeld 4"/>
          <p:cNvSpPr txBox="1"/>
          <p:nvPr/>
        </p:nvSpPr>
        <p:spPr>
          <a:xfrm>
            <a:off x="680307" y="2348880"/>
            <a:ext cx="710808" cy="33855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108000" rIns="108000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prstClr val="black"/>
                </a:solidFill>
              </a:rPr>
              <a:t>GT 1b</a:t>
            </a:r>
          </a:p>
        </p:txBody>
      </p:sp>
      <p:grpSp>
        <p:nvGrpSpPr>
          <p:cNvPr id="73" name="Group 3"/>
          <p:cNvGrpSpPr/>
          <p:nvPr/>
        </p:nvGrpSpPr>
        <p:grpSpPr>
          <a:xfrm>
            <a:off x="3094619" y="1859739"/>
            <a:ext cx="829309" cy="3497539"/>
            <a:chOff x="2979179" y="1592827"/>
            <a:chExt cx="245806" cy="2623158"/>
          </a:xfrm>
        </p:grpSpPr>
        <p:sp>
          <p:nvSpPr>
            <p:cNvPr id="74" name="Right Arrow 54"/>
            <p:cNvSpPr/>
            <p:nvPr/>
          </p:nvSpPr>
          <p:spPr>
            <a:xfrm>
              <a:off x="2979179" y="1592827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5" name="Right Arrow 55"/>
            <p:cNvSpPr/>
            <p:nvPr/>
          </p:nvSpPr>
          <p:spPr>
            <a:xfrm>
              <a:off x="2979179" y="2015613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6" name="Right Arrow 56"/>
            <p:cNvSpPr/>
            <p:nvPr/>
          </p:nvSpPr>
          <p:spPr>
            <a:xfrm>
              <a:off x="2979179" y="2477731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7" name="Right Arrow 57"/>
            <p:cNvSpPr/>
            <p:nvPr/>
          </p:nvSpPr>
          <p:spPr>
            <a:xfrm>
              <a:off x="2979179" y="3068705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8" name="Right Arrow 58"/>
            <p:cNvSpPr/>
            <p:nvPr/>
          </p:nvSpPr>
          <p:spPr>
            <a:xfrm>
              <a:off x="2979179" y="3561122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9" name="Right Arrow 59"/>
            <p:cNvSpPr/>
            <p:nvPr/>
          </p:nvSpPr>
          <p:spPr>
            <a:xfrm>
              <a:off x="2979179" y="4048837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80" name="Textfeld 7"/>
          <p:cNvSpPr txBox="1">
            <a:spLocks noChangeArrowheads="1"/>
          </p:cNvSpPr>
          <p:nvPr/>
        </p:nvSpPr>
        <p:spPr bwMode="auto">
          <a:xfrm>
            <a:off x="1570614" y="2324803"/>
            <a:ext cx="1451627" cy="38400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srgbClr val="070605"/>
                </a:solidFill>
              </a:rPr>
              <a:t>vorbehandelt*</a:t>
            </a:r>
          </a:p>
        </p:txBody>
      </p:sp>
      <p:sp>
        <p:nvSpPr>
          <p:cNvPr id="81" name="Textfeld 7"/>
          <p:cNvSpPr txBox="1">
            <a:spLocks noChangeArrowheads="1"/>
          </p:cNvSpPr>
          <p:nvPr/>
        </p:nvSpPr>
        <p:spPr bwMode="auto">
          <a:xfrm>
            <a:off x="1570615" y="4375568"/>
            <a:ext cx="1451626" cy="38400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srgbClr val="070605"/>
                </a:solidFill>
              </a:rPr>
              <a:t>vorbehandelt*</a:t>
            </a:r>
          </a:p>
        </p:txBody>
      </p:sp>
      <p:sp>
        <p:nvSpPr>
          <p:cNvPr id="82" name="TextBox 1"/>
          <p:cNvSpPr txBox="1"/>
          <p:nvPr/>
        </p:nvSpPr>
        <p:spPr>
          <a:xfrm>
            <a:off x="6570855" y="3692145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96%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83" name="TextBox 36"/>
          <p:cNvSpPr txBox="1"/>
          <p:nvPr/>
        </p:nvSpPr>
        <p:spPr>
          <a:xfrm>
            <a:off x="6598131" y="4320174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96</a:t>
            </a:r>
            <a:r>
              <a:rPr lang="en-GB" b="1" dirty="0" smtClean="0">
                <a:solidFill>
                  <a:prstClr val="black"/>
                </a:solidFill>
              </a:rPr>
              <a:t>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84" name="TextBox 37"/>
          <p:cNvSpPr txBox="1"/>
          <p:nvPr/>
        </p:nvSpPr>
        <p:spPr>
          <a:xfrm>
            <a:off x="6598131" y="5008961"/>
            <a:ext cx="63816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95%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grpSp>
        <p:nvGrpSpPr>
          <p:cNvPr id="85" name="Gruppieren 84"/>
          <p:cNvGrpSpPr/>
          <p:nvPr/>
        </p:nvGrpSpPr>
        <p:grpSpPr>
          <a:xfrm>
            <a:off x="4235192" y="3733685"/>
            <a:ext cx="1083182" cy="394098"/>
            <a:chOff x="5913384" y="3805693"/>
            <a:chExt cx="1110241" cy="394098"/>
          </a:xfrm>
        </p:grpSpPr>
        <p:sp>
          <p:nvSpPr>
            <p:cNvPr id="86" name="Textfeld 20"/>
            <p:cNvSpPr txBox="1">
              <a:spLocks noChangeArrowheads="1"/>
            </p:cNvSpPr>
            <p:nvPr/>
          </p:nvSpPr>
          <p:spPr bwMode="auto">
            <a:xfrm>
              <a:off x="5913384" y="3805693"/>
              <a:ext cx="1110240" cy="336000"/>
            </a:xfrm>
            <a:prstGeom prst="rect">
              <a:avLst/>
            </a:prstGeom>
            <a:solidFill>
              <a:srgbClr val="0082BA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12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</a:t>
              </a:r>
              <a:endParaRPr lang="de-DE" altLang="en-US" sz="16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7" name="Textfeld 20"/>
            <p:cNvSpPr txBox="1">
              <a:spLocks noChangeArrowheads="1"/>
            </p:cNvSpPr>
            <p:nvPr/>
          </p:nvSpPr>
          <p:spPr bwMode="auto">
            <a:xfrm>
              <a:off x="5913403" y="4103797"/>
              <a:ext cx="1110222" cy="95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4235211" y="4336840"/>
            <a:ext cx="1083163" cy="431994"/>
            <a:chOff x="5913384" y="4408848"/>
            <a:chExt cx="1110241" cy="431994"/>
          </a:xfrm>
        </p:grpSpPr>
        <p:sp>
          <p:nvSpPr>
            <p:cNvPr id="89" name="Textfeld 21"/>
            <p:cNvSpPr txBox="1">
              <a:spLocks noChangeArrowheads="1"/>
            </p:cNvSpPr>
            <p:nvPr/>
          </p:nvSpPr>
          <p:spPr bwMode="auto">
            <a:xfrm>
              <a:off x="5913384" y="4408848"/>
              <a:ext cx="1110240" cy="336000"/>
            </a:xfrm>
            <a:prstGeom prst="rect">
              <a:avLst/>
            </a:prstGeom>
            <a:solidFill>
              <a:srgbClr val="0082BA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12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</a:t>
              </a:r>
              <a:endParaRPr lang="de-DE" altLang="en-US" sz="16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0" name="Textfeld 20"/>
            <p:cNvSpPr txBox="1">
              <a:spLocks noChangeArrowheads="1"/>
            </p:cNvSpPr>
            <p:nvPr/>
          </p:nvSpPr>
          <p:spPr bwMode="auto">
            <a:xfrm>
              <a:off x="5913403" y="4744848"/>
              <a:ext cx="1110222" cy="95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4235230" y="5008961"/>
            <a:ext cx="2159912" cy="415172"/>
            <a:chOff x="5913403" y="5080969"/>
            <a:chExt cx="2186990" cy="415172"/>
          </a:xfrm>
        </p:grpSpPr>
        <p:sp>
          <p:nvSpPr>
            <p:cNvPr id="92" name="Textfeld 22"/>
            <p:cNvSpPr txBox="1">
              <a:spLocks noChangeArrowheads="1"/>
            </p:cNvSpPr>
            <p:nvPr/>
          </p:nvSpPr>
          <p:spPr bwMode="auto">
            <a:xfrm>
              <a:off x="5913403" y="5080969"/>
              <a:ext cx="2186989" cy="336000"/>
            </a:xfrm>
            <a:prstGeom prst="rect">
              <a:avLst/>
            </a:prstGeom>
            <a:solidFill>
              <a:srgbClr val="0082BA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de-DE" altLang="en-US" sz="1600" b="1" dirty="0">
                  <a:solidFill>
                    <a:schemeClr val="bg1">
                      <a:lumMod val="75000"/>
                    </a:schemeClr>
                  </a:solidFill>
                </a:rPr>
                <a:t>(12-)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24 W</a:t>
              </a:r>
              <a:r>
                <a:rPr lang="de-DE" altLang="en-US" sz="1600" b="1" dirty="0" smtClean="0">
                  <a:solidFill>
                    <a:prstClr val="white"/>
                  </a:solidFill>
                </a:rPr>
                <a:t>** </a:t>
              </a:r>
            </a:p>
          </p:txBody>
        </p:sp>
        <p:sp>
          <p:nvSpPr>
            <p:cNvPr id="93" name="Textfeld 20"/>
            <p:cNvSpPr txBox="1">
              <a:spLocks noChangeArrowheads="1"/>
            </p:cNvSpPr>
            <p:nvPr/>
          </p:nvSpPr>
          <p:spPr bwMode="auto">
            <a:xfrm>
              <a:off x="5913403" y="5400147"/>
              <a:ext cx="2186990" cy="95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sp>
        <p:nvSpPr>
          <p:cNvPr id="96" name="TextBox 38"/>
          <p:cNvSpPr txBox="1"/>
          <p:nvPr/>
        </p:nvSpPr>
        <p:spPr>
          <a:xfrm>
            <a:off x="6543818" y="1748332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100%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97" name="TextBox 39"/>
          <p:cNvSpPr txBox="1"/>
          <p:nvPr/>
        </p:nvSpPr>
        <p:spPr>
          <a:xfrm>
            <a:off x="6557336" y="2405709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100</a:t>
            </a:r>
            <a:r>
              <a:rPr lang="en-GB" b="1" dirty="0" smtClean="0">
                <a:solidFill>
                  <a:prstClr val="black"/>
                </a:solidFill>
              </a:rPr>
              <a:t>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98" name="TextBox 40"/>
          <p:cNvSpPr txBox="1"/>
          <p:nvPr/>
        </p:nvSpPr>
        <p:spPr>
          <a:xfrm>
            <a:off x="6570854" y="3092182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99</a:t>
            </a:r>
            <a:r>
              <a:rPr lang="en-GB" b="1" dirty="0" smtClean="0">
                <a:solidFill>
                  <a:prstClr val="black"/>
                </a:solidFill>
              </a:rPr>
              <a:t>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99" name="Textfeld 23"/>
          <p:cNvSpPr txBox="1">
            <a:spLocks noChangeArrowheads="1"/>
          </p:cNvSpPr>
          <p:nvPr/>
        </p:nvSpPr>
        <p:spPr bwMode="auto">
          <a:xfrm>
            <a:off x="4235174" y="1764998"/>
            <a:ext cx="1098550" cy="336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prstClr val="white"/>
                </a:solidFill>
              </a:rPr>
              <a:t>12 W</a:t>
            </a:r>
          </a:p>
        </p:txBody>
      </p:sp>
      <p:sp>
        <p:nvSpPr>
          <p:cNvPr id="100" name="Textfeld 24"/>
          <p:cNvSpPr txBox="1">
            <a:spLocks noChangeArrowheads="1"/>
          </p:cNvSpPr>
          <p:nvPr/>
        </p:nvSpPr>
        <p:spPr bwMode="auto">
          <a:xfrm>
            <a:off x="4235174" y="2422375"/>
            <a:ext cx="1098550" cy="336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prstClr val="white"/>
                </a:solidFill>
              </a:rPr>
              <a:t>12 W</a:t>
            </a:r>
          </a:p>
        </p:txBody>
      </p:sp>
      <p:grpSp>
        <p:nvGrpSpPr>
          <p:cNvPr id="101" name="Gruppieren 100"/>
          <p:cNvGrpSpPr/>
          <p:nvPr/>
        </p:nvGrpSpPr>
        <p:grpSpPr>
          <a:xfrm>
            <a:off x="4235173" y="3063806"/>
            <a:ext cx="1098550" cy="418243"/>
            <a:chOff x="5915031" y="3135814"/>
            <a:chExt cx="1149637" cy="418243"/>
          </a:xfrm>
        </p:grpSpPr>
        <p:sp>
          <p:nvSpPr>
            <p:cNvPr id="102" name="Textfeld 24"/>
            <p:cNvSpPr txBox="1">
              <a:spLocks noChangeArrowheads="1"/>
            </p:cNvSpPr>
            <p:nvPr/>
          </p:nvSpPr>
          <p:spPr bwMode="auto">
            <a:xfrm>
              <a:off x="5915050" y="3135814"/>
              <a:ext cx="1149618" cy="3360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12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</a:t>
              </a:r>
              <a:endParaRPr lang="de-DE" altLang="en-US" sz="16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103" name="Textfeld 20"/>
            <p:cNvSpPr txBox="1">
              <a:spLocks noChangeArrowheads="1"/>
            </p:cNvSpPr>
            <p:nvPr/>
          </p:nvSpPr>
          <p:spPr bwMode="auto">
            <a:xfrm>
              <a:off x="5915031" y="3463833"/>
              <a:ext cx="1149637" cy="9022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sp>
        <p:nvSpPr>
          <p:cNvPr id="104" name="Textfeld 8"/>
          <p:cNvSpPr txBox="1">
            <a:spLocks noChangeArrowheads="1"/>
          </p:cNvSpPr>
          <p:nvPr/>
        </p:nvSpPr>
        <p:spPr bwMode="auto">
          <a:xfrm>
            <a:off x="1570616" y="2889353"/>
            <a:ext cx="1437311" cy="456216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</a:pPr>
            <a:r>
              <a:rPr lang="de-DE" altLang="en-US" sz="1600" b="1" dirty="0">
                <a:solidFill>
                  <a:srgbClr val="070605"/>
                </a:solidFill>
              </a:rPr>
              <a:t>k</a:t>
            </a:r>
            <a:r>
              <a:rPr lang="de-DE" altLang="en-US" sz="1600" b="1" dirty="0" smtClean="0">
                <a:solidFill>
                  <a:srgbClr val="070605"/>
                </a:solidFill>
              </a:rPr>
              <a:t>ompensierte </a:t>
            </a:r>
            <a:br>
              <a:rPr lang="de-DE" altLang="en-US" sz="1600" b="1" dirty="0" smtClean="0">
                <a:solidFill>
                  <a:srgbClr val="070605"/>
                </a:solidFill>
              </a:rPr>
            </a:br>
            <a:r>
              <a:rPr lang="de-DE" altLang="en-US" sz="1600" b="1" dirty="0" smtClean="0">
                <a:solidFill>
                  <a:srgbClr val="070605"/>
                </a:solidFill>
              </a:rPr>
              <a:t>Zirrhose</a:t>
            </a:r>
          </a:p>
        </p:txBody>
      </p:sp>
      <p:sp>
        <p:nvSpPr>
          <p:cNvPr id="105" name="Textfeld 8"/>
          <p:cNvSpPr txBox="1">
            <a:spLocks noChangeArrowheads="1"/>
          </p:cNvSpPr>
          <p:nvPr/>
        </p:nvSpPr>
        <p:spPr bwMode="auto">
          <a:xfrm>
            <a:off x="1559240" y="5007065"/>
            <a:ext cx="1437311" cy="456216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</a:pPr>
            <a:r>
              <a:rPr lang="de-DE" altLang="en-US" sz="1600" b="1" dirty="0" smtClean="0">
                <a:solidFill>
                  <a:srgbClr val="070605"/>
                </a:solidFill>
              </a:rPr>
              <a:t>kompensierte </a:t>
            </a:r>
            <a:br>
              <a:rPr lang="de-DE" altLang="en-US" sz="1600" b="1" dirty="0" smtClean="0">
                <a:solidFill>
                  <a:srgbClr val="070605"/>
                </a:solidFill>
              </a:rPr>
            </a:br>
            <a:r>
              <a:rPr lang="de-DE" altLang="en-US" sz="1600" b="1" dirty="0" smtClean="0">
                <a:solidFill>
                  <a:srgbClr val="070605"/>
                </a:solidFill>
              </a:rPr>
              <a:t>Zirrhose</a:t>
            </a:r>
          </a:p>
        </p:txBody>
      </p:sp>
      <p:cxnSp>
        <p:nvCxnSpPr>
          <p:cNvPr id="106" name="Gerade Verbindung 105"/>
          <p:cNvCxnSpPr/>
          <p:nvPr/>
        </p:nvCxnSpPr>
        <p:spPr>
          <a:xfrm>
            <a:off x="7524328" y="1932998"/>
            <a:ext cx="0" cy="33128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hteck 106"/>
          <p:cNvSpPr/>
          <p:nvPr/>
        </p:nvSpPr>
        <p:spPr>
          <a:xfrm>
            <a:off x="7524328" y="3276848"/>
            <a:ext cx="1584176" cy="584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srgbClr val="070605"/>
                </a:solidFill>
                <a:effectLst/>
                <a:uLnTx/>
                <a:uFillTx/>
                <a:latin typeface="Calibri"/>
                <a:cs typeface="Arial"/>
              </a:rPr>
              <a:t>97% gesamt</a:t>
            </a:r>
          </a:p>
          <a:p>
            <a:pPr marL="0" marR="0" lvl="0" indent="0" algn="ctr" defTabSz="4572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noProof="0" dirty="0" smtClean="0">
                <a:solidFill>
                  <a:srgbClr val="070605"/>
                </a:solidFill>
                <a:latin typeface="Calibri"/>
                <a:cs typeface="Arial"/>
              </a:rPr>
              <a:t>(n = 1.083)</a:t>
            </a:r>
            <a:endParaRPr kumimoji="0" lang="de-DE" b="1" i="0" u="none" strike="noStrike" kern="0" cap="none" spc="0" normalizeH="0" baseline="0" noProof="0" dirty="0" smtClean="0">
              <a:ln>
                <a:noFill/>
              </a:ln>
              <a:solidFill>
                <a:srgbClr val="070605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108" name="Textfeld 6"/>
          <p:cNvSpPr txBox="1">
            <a:spLocks noChangeArrowheads="1"/>
          </p:cNvSpPr>
          <p:nvPr/>
        </p:nvSpPr>
        <p:spPr bwMode="auto">
          <a:xfrm>
            <a:off x="1564927" y="3717032"/>
            <a:ext cx="1425935" cy="392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err="1" smtClean="0">
                <a:solidFill>
                  <a:srgbClr val="070605"/>
                </a:solidFill>
              </a:rPr>
              <a:t>unvorbehandelt</a:t>
            </a:r>
            <a:endParaRPr lang="de-DE" altLang="en-US" sz="1600" b="1" dirty="0" smtClean="0">
              <a:solidFill>
                <a:srgbClr val="070605"/>
              </a:solidFill>
            </a:endParaRPr>
          </a:p>
        </p:txBody>
      </p:sp>
      <p:sp>
        <p:nvSpPr>
          <p:cNvPr id="49" name="TextBox 6"/>
          <p:cNvSpPr txBox="1"/>
          <p:nvPr/>
        </p:nvSpPr>
        <p:spPr>
          <a:xfrm rot="10800000" flipV="1">
            <a:off x="3242883" y="6309899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Fachinformationen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und </a:t>
            </a:r>
            <a:r>
              <a:rPr lang="de-DE" sz="800" dirty="0" err="1" smtClean="0"/>
              <a:t>exviera</a:t>
            </a:r>
            <a:r>
              <a:rPr lang="de-DE" sz="800" dirty="0" smtClean="0"/>
              <a:t>® (Stand: Januar 2015)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3474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/>
          <p:cNvSpPr txBox="1">
            <a:spLocks/>
          </p:cNvSpPr>
          <p:nvPr/>
        </p:nvSpPr>
        <p:spPr>
          <a:xfrm>
            <a:off x="411480" y="228600"/>
            <a:ext cx="8321040" cy="713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noProof="0" dirty="0" smtClean="0">
                <a:latin typeface="Calibri"/>
                <a:cs typeface="Arial"/>
              </a:rPr>
              <a:t>Behandlungsdauer</a:t>
            </a:r>
            <a:r>
              <a:rPr lang="de-DE" b="1" kern="0" dirty="0">
                <a:latin typeface="Calibri"/>
                <a:cs typeface="Arial"/>
              </a:rPr>
              <a:t> </a:t>
            </a:r>
            <a:r>
              <a:rPr lang="de-DE" b="1" kern="0" noProof="0" dirty="0" smtClean="0">
                <a:latin typeface="Calibri"/>
                <a:cs typeface="Arial"/>
              </a:rPr>
              <a:t>bei HCV Genotyp 1a Patienten </a:t>
            </a:r>
            <a:br>
              <a:rPr lang="de-DE" b="1" kern="0" noProof="0" dirty="0" smtClean="0">
                <a:latin typeface="Calibri"/>
                <a:cs typeface="Arial"/>
              </a:rPr>
            </a:br>
            <a:r>
              <a:rPr lang="de-DE" b="1" kern="0" noProof="0" dirty="0" smtClean="0">
                <a:latin typeface="Calibri"/>
                <a:cs typeface="Arial"/>
              </a:rPr>
              <a:t>mit kompensierter Zirrhose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84BD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1003979" y="5504044"/>
            <a:ext cx="7168420" cy="83334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749300" indent="-22860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077913" indent="-27305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1436688" indent="-271463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19431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600" i="1" dirty="0" smtClean="0"/>
              <a:t>Lagen </a:t>
            </a:r>
            <a:r>
              <a:rPr lang="de-DE" sz="1600" i="1" dirty="0"/>
              <a:t>zu Therapiebeginn bei Studienteilnehmern alle drei </a:t>
            </a:r>
            <a:r>
              <a:rPr lang="de-DE" sz="1600" i="1" dirty="0" smtClean="0"/>
              <a:t>günstigen </a:t>
            </a:r>
            <a:r>
              <a:rPr lang="de-DE" sz="1600" i="1" dirty="0"/>
              <a:t>Laborwerte </a:t>
            </a:r>
            <a:r>
              <a:rPr lang="de-DE" sz="1600" i="1" dirty="0" smtClean="0"/>
              <a:t>vor, </a:t>
            </a:r>
            <a:r>
              <a:rPr lang="de-DE" sz="1600" i="1" dirty="0"/>
              <a:t>waren die </a:t>
            </a:r>
            <a:r>
              <a:rPr lang="de-DE" sz="1600" i="1" dirty="0" smtClean="0"/>
              <a:t>Relapse-Raten </a:t>
            </a:r>
            <a:r>
              <a:rPr lang="de-DE" sz="1600" i="1" dirty="0"/>
              <a:t>für </a:t>
            </a:r>
            <a:r>
              <a:rPr lang="de-DE" sz="1600" i="1" dirty="0" smtClean="0"/>
              <a:t>Studienteilnehmer, die </a:t>
            </a:r>
            <a:r>
              <a:rPr lang="de-DE" sz="1600" i="1" dirty="0"/>
              <a:t>12 Wochen lang behandelt wurden, vergleichbar mit denen der 24 Wochen lang </a:t>
            </a:r>
            <a:r>
              <a:rPr lang="de-DE" sz="1600" i="1" dirty="0" smtClean="0"/>
              <a:t>behandelten.</a:t>
            </a:r>
            <a:endParaRPr kumimoji="0" lang="de-DE" sz="1600" b="0" i="1" u="none" strike="noStrike" kern="0" cap="none" spc="0" normalizeH="0" noProof="0" dirty="0" smtClean="0">
              <a:ln>
                <a:noFill/>
              </a:ln>
              <a:solidFill>
                <a:srgbClr val="070605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32181"/>
              </p:ext>
            </p:extLst>
          </p:nvPr>
        </p:nvGraphicFramePr>
        <p:xfrm>
          <a:off x="467544" y="1844824"/>
          <a:ext cx="8376614" cy="3662559"/>
        </p:xfrm>
        <a:graphic>
          <a:graphicData uri="http://schemas.openxmlformats.org/drawingml/2006/table">
            <a:tbl>
              <a:tblPr firstRow="1" bandRow="1"/>
              <a:tblGrid>
                <a:gridCol w="3482944"/>
                <a:gridCol w="2461342"/>
                <a:gridCol w="2432328"/>
              </a:tblGrid>
              <a:tr h="64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viekirax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® + </a:t>
                      </a: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exviera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® + RBV</a:t>
                      </a:r>
                      <a:b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 Wochen</a:t>
                      </a:r>
                      <a:endParaRPr lang="de-DE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viekirax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+ </a:t>
                      </a: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exviera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</a:t>
                      </a:r>
                      <a: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+ RBV</a:t>
                      </a:r>
                      <a:b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 Wochen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</a:tr>
              <a:tr h="5911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Zahl der </a:t>
                      </a:r>
                      <a:r>
                        <a:rPr lang="de-DE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Responder</a:t>
                      </a: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zu Behandlungsende (EOTR)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793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Laborwerte vor</a:t>
                      </a: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Behandlungsbeginn</a:t>
                      </a: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α-Fetoprotein &lt; 20 </a:t>
                      </a:r>
                      <a:r>
                        <a:rPr lang="de-DE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ng</a:t>
                      </a: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/ml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Thrombozyten</a:t>
                      </a: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≥ 90 x 10</a:t>
                      </a:r>
                      <a:r>
                        <a:rPr lang="de-DE" sz="16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/l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Albumin ≥ 35 g/l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Ja, </a:t>
                      </a:r>
                      <a:r>
                        <a:rPr lang="de-DE" sz="16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</a:t>
                      </a: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Parameter erfüllt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1% (1/87)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 (0/68)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Mind. 1x Parameter nicht erfüllt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 (10/48)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 (1/45)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931971" y="1116608"/>
            <a:ext cx="7312437" cy="584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b="1" kern="0" dirty="0"/>
              <a:t>Relapse-Raten nach Behandlungsdauer und Laborwerten </a:t>
            </a:r>
            <a:br>
              <a:rPr lang="de-DE" b="1" kern="0" dirty="0"/>
            </a:br>
            <a:r>
              <a:rPr lang="de-DE" b="1" kern="0" dirty="0"/>
              <a:t>bei HCV </a:t>
            </a:r>
            <a:r>
              <a:rPr lang="de-DE" b="1" kern="0" dirty="0" smtClean="0"/>
              <a:t>GT1a-Patienten </a:t>
            </a:r>
            <a:r>
              <a:rPr lang="de-DE" b="1" kern="0" dirty="0"/>
              <a:t>mit kompensierter Zirrhose</a:t>
            </a:r>
            <a:endParaRPr lang="de-DE" b="1" kern="0" dirty="0">
              <a:solidFill>
                <a:srgbClr val="84BD00"/>
              </a:solidFill>
            </a:endParaRPr>
          </a:p>
        </p:txBody>
      </p:sp>
      <p:sp>
        <p:nvSpPr>
          <p:cNvPr id="9" name="TextBox 6"/>
          <p:cNvSpPr txBox="1"/>
          <p:nvPr/>
        </p:nvSpPr>
        <p:spPr>
          <a:xfrm rot="10800000" flipV="1">
            <a:off x="3242883" y="6309899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Fachinformationen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und </a:t>
            </a:r>
            <a:r>
              <a:rPr lang="de-DE" sz="800" dirty="0" err="1" smtClean="0"/>
              <a:t>exviera</a:t>
            </a:r>
            <a:r>
              <a:rPr lang="de-DE" sz="800" dirty="0" smtClean="0"/>
              <a:t>® (Stand: Januar 2015)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87670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7555373" y="1095891"/>
            <a:ext cx="1625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SVR12 in der </a:t>
            </a:r>
            <a:r>
              <a:rPr lang="en-US" sz="1400" b="1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Studie</a:t>
            </a:r>
            <a:r>
              <a:rPr lang="en-US" sz="1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PEARL-I</a:t>
            </a:r>
            <a:endParaRPr lang="en-US" sz="1400" b="1" dirty="0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4" name="Textfeld 35"/>
          <p:cNvSpPr txBox="1"/>
          <p:nvPr/>
        </p:nvSpPr>
        <p:spPr>
          <a:xfrm>
            <a:off x="5990953" y="1096393"/>
            <a:ext cx="1043106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 err="1" smtClean="0">
                <a:solidFill>
                  <a:srgbClr val="459BDA">
                    <a:lumMod val="75000"/>
                  </a:srgbClr>
                </a:solidFill>
              </a:rPr>
              <a:t>viekirax</a:t>
            </a:r>
            <a:r>
              <a:rPr lang="de-DE" b="1" dirty="0" smtClean="0">
                <a:solidFill>
                  <a:srgbClr val="459BDA">
                    <a:lumMod val="75000"/>
                  </a:srgbClr>
                </a:solidFill>
              </a:rPr>
              <a:t>®</a:t>
            </a:r>
            <a:endParaRPr lang="de-DE" b="1" dirty="0">
              <a:solidFill>
                <a:srgbClr val="459BDA">
                  <a:lumMod val="75000"/>
                </a:srgbClr>
              </a:solidFill>
            </a:endParaRPr>
          </a:p>
        </p:txBody>
      </p:sp>
      <p:cxnSp>
        <p:nvCxnSpPr>
          <p:cNvPr id="95" name="Gerade Verbindung 19"/>
          <p:cNvCxnSpPr/>
          <p:nvPr/>
        </p:nvCxnSpPr>
        <p:spPr>
          <a:xfrm>
            <a:off x="5792242" y="1845544"/>
            <a:ext cx="0" cy="1900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15376" y="1587672"/>
            <a:ext cx="2545690" cy="1966385"/>
          </a:xfrm>
          <a:prstGeom prst="roundRect">
            <a:avLst>
              <a:gd name="adj" fmla="val 6900"/>
            </a:avLst>
          </a:prstGeom>
          <a:solidFill>
            <a:schemeClr val="accent1"/>
          </a:solidFill>
          <a:ln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4" name="Textfeld 6"/>
          <p:cNvSpPr txBox="1">
            <a:spLocks noChangeArrowheads="1"/>
          </p:cNvSpPr>
          <p:nvPr/>
        </p:nvSpPr>
        <p:spPr bwMode="auto">
          <a:xfrm>
            <a:off x="1147697" y="1835136"/>
            <a:ext cx="1643150" cy="38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err="1" smtClean="0">
                <a:solidFill>
                  <a:srgbClr val="070605"/>
                </a:solidFill>
              </a:rPr>
              <a:t>unvorbehandelt</a:t>
            </a:r>
            <a:endParaRPr lang="de-DE" altLang="en-US" sz="1600" b="1" dirty="0" smtClean="0">
              <a:solidFill>
                <a:srgbClr val="070605"/>
              </a:solidFill>
            </a:endParaRPr>
          </a:p>
        </p:txBody>
      </p:sp>
      <p:sp>
        <p:nvSpPr>
          <p:cNvPr id="48" name="Textfeld 3"/>
          <p:cNvSpPr txBox="1"/>
          <p:nvPr/>
        </p:nvSpPr>
        <p:spPr>
          <a:xfrm>
            <a:off x="249614" y="2356196"/>
            <a:ext cx="755463" cy="4247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prstClr val="white"/>
                </a:solidFill>
              </a:rPr>
              <a:t>GT </a:t>
            </a:r>
            <a:r>
              <a:rPr lang="de-DE" sz="2400" b="1" dirty="0" smtClean="0">
                <a:solidFill>
                  <a:prstClr val="white"/>
                </a:solidFill>
              </a:rPr>
              <a:t>4</a:t>
            </a:r>
            <a:endParaRPr lang="de-DE" sz="2400" b="1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97642" y="1931748"/>
            <a:ext cx="2589517" cy="1402735"/>
            <a:chOff x="2979179" y="1592827"/>
            <a:chExt cx="245806" cy="1052052"/>
          </a:xfrm>
        </p:grpSpPr>
        <p:sp>
          <p:nvSpPr>
            <p:cNvPr id="55" name="Right Arrow 54"/>
            <p:cNvSpPr/>
            <p:nvPr/>
          </p:nvSpPr>
          <p:spPr>
            <a:xfrm>
              <a:off x="2979179" y="1592827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2979179" y="2015613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7" name="Right Arrow 56"/>
            <p:cNvSpPr/>
            <p:nvPr/>
          </p:nvSpPr>
          <p:spPr>
            <a:xfrm>
              <a:off x="2979179" y="2477731"/>
              <a:ext cx="245806" cy="1671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45" name="Textfeld 7"/>
          <p:cNvSpPr txBox="1">
            <a:spLocks noChangeArrowheads="1"/>
          </p:cNvSpPr>
          <p:nvPr/>
        </p:nvSpPr>
        <p:spPr bwMode="auto">
          <a:xfrm>
            <a:off x="1147698" y="2396811"/>
            <a:ext cx="1643149" cy="38400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srgbClr val="070605"/>
                </a:solidFill>
              </a:rPr>
              <a:t>vorbehandelt</a:t>
            </a:r>
            <a:r>
              <a:rPr lang="de-DE" altLang="en-US" b="1" dirty="0" smtClean="0">
                <a:solidFill>
                  <a:srgbClr val="070605"/>
                </a:solidFill>
              </a:rPr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56377" y="1811561"/>
            <a:ext cx="917057" cy="3416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100%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56376" y="2417995"/>
            <a:ext cx="917057" cy="3416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100</a:t>
            </a:r>
            <a:r>
              <a:rPr lang="en-GB" b="1" dirty="0" smtClean="0">
                <a:solidFill>
                  <a:prstClr val="black"/>
                </a:solidFill>
              </a:rPr>
              <a:t>%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00392" y="3014202"/>
            <a:ext cx="9170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b="1" dirty="0" err="1" smtClean="0">
                <a:solidFill>
                  <a:prstClr val="black"/>
                </a:solidFill>
              </a:rPr>
              <a:t>k.A</a:t>
            </a:r>
            <a:r>
              <a:rPr lang="en-GB" b="1" dirty="0" smtClean="0">
                <a:solidFill>
                  <a:prstClr val="black"/>
                </a:solidFill>
              </a:rPr>
              <a:t>.**</a:t>
            </a:r>
            <a:endParaRPr lang="en-GB" b="1" baseline="30000" dirty="0">
              <a:solidFill>
                <a:prstClr val="black"/>
              </a:solidFill>
            </a:endParaRPr>
          </a:p>
        </p:txBody>
      </p:sp>
      <p:grpSp>
        <p:nvGrpSpPr>
          <p:cNvPr id="63" name="Gruppieren 62"/>
          <p:cNvGrpSpPr/>
          <p:nvPr/>
        </p:nvGrpSpPr>
        <p:grpSpPr>
          <a:xfrm>
            <a:off x="5959471" y="2419534"/>
            <a:ext cx="1098550" cy="418243"/>
            <a:chOff x="5915031" y="3135814"/>
            <a:chExt cx="1149637" cy="418243"/>
          </a:xfrm>
        </p:grpSpPr>
        <p:sp>
          <p:nvSpPr>
            <p:cNvPr id="64" name="Textfeld 24"/>
            <p:cNvSpPr txBox="1">
              <a:spLocks noChangeArrowheads="1"/>
            </p:cNvSpPr>
            <p:nvPr/>
          </p:nvSpPr>
          <p:spPr bwMode="auto">
            <a:xfrm>
              <a:off x="5915050" y="3135814"/>
              <a:ext cx="1149618" cy="3360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12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</a:t>
              </a:r>
              <a:endParaRPr lang="de-DE" altLang="en-US" sz="16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65" name="Textfeld 20"/>
            <p:cNvSpPr txBox="1">
              <a:spLocks noChangeArrowheads="1"/>
            </p:cNvSpPr>
            <p:nvPr/>
          </p:nvSpPr>
          <p:spPr bwMode="auto">
            <a:xfrm>
              <a:off x="5915031" y="3463833"/>
              <a:ext cx="1149637" cy="9022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5959471" y="1825174"/>
            <a:ext cx="1098550" cy="418243"/>
            <a:chOff x="5915031" y="3135814"/>
            <a:chExt cx="1149637" cy="418243"/>
          </a:xfrm>
        </p:grpSpPr>
        <p:sp>
          <p:nvSpPr>
            <p:cNvPr id="67" name="Textfeld 24"/>
            <p:cNvSpPr txBox="1">
              <a:spLocks noChangeArrowheads="1"/>
            </p:cNvSpPr>
            <p:nvPr/>
          </p:nvSpPr>
          <p:spPr bwMode="auto">
            <a:xfrm>
              <a:off x="5915050" y="3135814"/>
              <a:ext cx="1149618" cy="3360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12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</a:t>
              </a:r>
              <a:endParaRPr lang="de-DE" altLang="en-US" sz="16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68" name="Textfeld 20"/>
            <p:cNvSpPr txBox="1">
              <a:spLocks noChangeArrowheads="1"/>
            </p:cNvSpPr>
            <p:nvPr/>
          </p:nvSpPr>
          <p:spPr bwMode="auto">
            <a:xfrm>
              <a:off x="5915031" y="3463833"/>
              <a:ext cx="1149637" cy="9022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5959528" y="3006473"/>
            <a:ext cx="2159912" cy="415172"/>
            <a:chOff x="5913403" y="5080969"/>
            <a:chExt cx="2186990" cy="415172"/>
          </a:xfrm>
        </p:grpSpPr>
        <p:sp>
          <p:nvSpPr>
            <p:cNvPr id="70" name="Textfeld 22"/>
            <p:cNvSpPr txBox="1">
              <a:spLocks noChangeArrowheads="1"/>
            </p:cNvSpPr>
            <p:nvPr/>
          </p:nvSpPr>
          <p:spPr bwMode="auto">
            <a:xfrm>
              <a:off x="5913403" y="5080969"/>
              <a:ext cx="2186989" cy="3360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600" b="1" dirty="0" smtClean="0">
                  <a:solidFill>
                    <a:prstClr val="white"/>
                  </a:solidFill>
                </a:rPr>
                <a:t>24 </a:t>
              </a:r>
              <a:r>
                <a:rPr lang="de-DE" altLang="en-US" sz="1600" b="1" dirty="0">
                  <a:solidFill>
                    <a:prstClr val="white"/>
                  </a:solidFill>
                </a:rPr>
                <a:t>W </a:t>
              </a:r>
              <a:r>
                <a:rPr lang="de-DE" altLang="en-US" sz="1600" b="1" dirty="0" smtClean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71" name="Textfeld 20"/>
            <p:cNvSpPr txBox="1">
              <a:spLocks noChangeArrowheads="1"/>
            </p:cNvSpPr>
            <p:nvPr/>
          </p:nvSpPr>
          <p:spPr bwMode="auto">
            <a:xfrm>
              <a:off x="5913403" y="5400147"/>
              <a:ext cx="2186990" cy="95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27000" h="12700"/>
            </a:sp3d>
          </p:spPr>
          <p:txBody>
            <a:bodyPr wrap="none" anchor="ctr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de-DE" altLang="en-US" sz="1100" b="1" dirty="0" smtClean="0">
                  <a:solidFill>
                    <a:prstClr val="white"/>
                  </a:solidFill>
                </a:rPr>
                <a:t>RBV</a:t>
              </a:r>
            </a:p>
          </p:txBody>
        </p:sp>
      </p:grpSp>
      <p:sp>
        <p:nvSpPr>
          <p:cNvPr id="28" name="Textfeld 8"/>
          <p:cNvSpPr txBox="1">
            <a:spLocks noChangeArrowheads="1"/>
          </p:cNvSpPr>
          <p:nvPr/>
        </p:nvSpPr>
        <p:spPr bwMode="auto">
          <a:xfrm>
            <a:off x="1147698" y="2961361"/>
            <a:ext cx="1643149" cy="456216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27000" h="12700"/>
          </a:sp3d>
        </p:spPr>
        <p:txBody>
          <a:bodyPr wrap="non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en-US" sz="1600" b="1" dirty="0" smtClean="0">
                <a:solidFill>
                  <a:srgbClr val="070605"/>
                </a:solidFill>
              </a:rPr>
              <a:t>kompensierte </a:t>
            </a:r>
            <a:br>
              <a:rPr lang="de-DE" altLang="en-US" sz="1600" b="1" dirty="0" smtClean="0">
                <a:solidFill>
                  <a:srgbClr val="070605"/>
                </a:solidFill>
              </a:rPr>
            </a:br>
            <a:r>
              <a:rPr lang="de-DE" altLang="en-US" sz="1600" b="1" dirty="0" smtClean="0">
                <a:solidFill>
                  <a:srgbClr val="070605"/>
                </a:solidFill>
              </a:rPr>
              <a:t>Zirrhose</a:t>
            </a:r>
          </a:p>
        </p:txBody>
      </p:sp>
      <p:sp>
        <p:nvSpPr>
          <p:cNvPr id="29" name="Titel 1"/>
          <p:cNvSpPr txBox="1">
            <a:spLocks/>
          </p:cNvSpPr>
          <p:nvPr/>
        </p:nvSpPr>
        <p:spPr bwMode="gray">
          <a:xfrm>
            <a:off x="389878" y="261105"/>
            <a:ext cx="875412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altLang="en-US" b="1" kern="0" spc="-20" dirty="0" smtClean="0">
                <a:solidFill>
                  <a:schemeClr val="accent5"/>
                </a:solidFill>
              </a:rPr>
              <a:t>SVR12 in klinischen Studien bei Patienten mit HCV-GT4</a:t>
            </a:r>
            <a:endParaRPr lang="de-DE" altLang="en-US" b="1" kern="0" spc="-20" dirty="0">
              <a:solidFill>
                <a:schemeClr val="accent5"/>
              </a:solidFill>
            </a:endParaRP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495533" y="5939988"/>
            <a:ext cx="8649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indent="-180975" algn="l" eaLnBrk="1" hangingPunct="1"/>
            <a:r>
              <a:rPr lang="de-CH" sz="900" b="1" dirty="0" smtClean="0">
                <a:latin typeface="Calibri"/>
              </a:rPr>
              <a:t>*	</a:t>
            </a:r>
            <a:r>
              <a:rPr lang="de-CH" sz="900" dirty="0" smtClean="0">
                <a:latin typeface="Calibri"/>
              </a:rPr>
              <a:t>mit </a:t>
            </a:r>
            <a:r>
              <a:rPr lang="de-CH" sz="900" dirty="0" err="1" smtClean="0">
                <a:latin typeface="Calibri"/>
              </a:rPr>
              <a:t>pegIFN</a:t>
            </a:r>
            <a:r>
              <a:rPr lang="de-CH" sz="900" dirty="0" smtClean="0">
                <a:latin typeface="Calibri"/>
              </a:rPr>
              <a:t> + RBV vorbehandelt</a:t>
            </a:r>
          </a:p>
          <a:p>
            <a:pPr marL="180975" indent="-180975" algn="l" eaLnBrk="1" hangingPunct="1"/>
            <a:r>
              <a:rPr lang="de-CH" sz="900" b="1" dirty="0" smtClean="0">
                <a:latin typeface="Calibri"/>
              </a:rPr>
              <a:t>**	</a:t>
            </a:r>
            <a:r>
              <a:rPr lang="de-CH" sz="900" dirty="0" smtClean="0">
                <a:latin typeface="Calibri"/>
              </a:rPr>
              <a:t>Patienten mit GT4-Infektion und kompensierter Zirrhose wurden in der PEARL-I-Studie nicht untersucht. </a:t>
            </a:r>
            <a:endParaRPr lang="de-CH" sz="900" b="1" dirty="0" smtClean="0">
              <a:latin typeface="Calibri"/>
            </a:endParaRPr>
          </a:p>
        </p:txBody>
      </p:sp>
      <p:sp>
        <p:nvSpPr>
          <p:cNvPr id="31" name="TextBox 6"/>
          <p:cNvSpPr txBox="1"/>
          <p:nvPr/>
        </p:nvSpPr>
        <p:spPr>
          <a:xfrm rot="10800000" flipV="1">
            <a:off x="3242883" y="6309899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 (Stand: Januar 2015)</a:t>
            </a:r>
            <a:endParaRPr lang="en-GB" sz="800" dirty="0"/>
          </a:p>
        </p:txBody>
      </p:sp>
      <p:sp>
        <p:nvSpPr>
          <p:cNvPr id="32" name="TextBox 40"/>
          <p:cNvSpPr txBox="1"/>
          <p:nvPr/>
        </p:nvSpPr>
        <p:spPr>
          <a:xfrm>
            <a:off x="3347864" y="3212976"/>
            <a:ext cx="18722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1" dirty="0" err="1" smtClean="0">
                <a:solidFill>
                  <a:prstClr val="black"/>
                </a:solidFill>
              </a:rPr>
              <a:t>derzeit</a:t>
            </a:r>
            <a:r>
              <a:rPr lang="en-GB" sz="1600" b="1" dirty="0" smtClean="0">
                <a:solidFill>
                  <a:prstClr val="black"/>
                </a:solidFill>
              </a:rPr>
              <a:t> </a:t>
            </a:r>
            <a:r>
              <a:rPr lang="en-GB" sz="1600" b="1" dirty="0" err="1" smtClean="0">
                <a:solidFill>
                  <a:prstClr val="black"/>
                </a:solidFill>
              </a:rPr>
              <a:t>keine</a:t>
            </a:r>
            <a:r>
              <a:rPr lang="en-GB" sz="1600" b="1" dirty="0" smtClean="0">
                <a:solidFill>
                  <a:prstClr val="black"/>
                </a:solidFill>
              </a:rPr>
              <a:t> </a:t>
            </a:r>
            <a:r>
              <a:rPr lang="en-GB" sz="1600" b="1" dirty="0" err="1" smtClean="0">
                <a:solidFill>
                  <a:prstClr val="black"/>
                </a:solidFill>
              </a:rPr>
              <a:t>Daten</a:t>
            </a:r>
            <a:endParaRPr lang="en-GB" sz="1600" b="1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1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/>
          <p:cNvSpPr txBox="1">
            <a:spLocks/>
          </p:cNvSpPr>
          <p:nvPr/>
        </p:nvSpPr>
        <p:spPr>
          <a:xfrm>
            <a:off x="411480" y="228600"/>
            <a:ext cx="8321040" cy="713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dirty="0" smtClean="0">
                <a:latin typeface="Calibri"/>
                <a:cs typeface="Arial"/>
              </a:rPr>
              <a:t>Sicherheit und Verträglichkeit in klinischen Studien</a:t>
            </a:r>
            <a:endParaRPr kumimoji="0" lang="de-DE" sz="2400" b="1" i="0" u="none" strike="noStrike" kern="0" cap="none" spc="0" normalizeH="0" baseline="0" dirty="0">
              <a:ln>
                <a:noFill/>
              </a:ln>
              <a:solidFill>
                <a:srgbClr val="84BD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53845"/>
              </p:ext>
            </p:extLst>
          </p:nvPr>
        </p:nvGraphicFramePr>
        <p:xfrm>
          <a:off x="971600" y="1637648"/>
          <a:ext cx="7128792" cy="3663560"/>
        </p:xfrm>
        <a:graphic>
          <a:graphicData uri="http://schemas.openxmlformats.org/drawingml/2006/table">
            <a:tbl>
              <a:tblPr firstRow="1" bandRow="1"/>
              <a:tblGrid>
                <a:gridCol w="2952328"/>
                <a:gridCol w="2348569"/>
                <a:gridCol w="1827895"/>
              </a:tblGrid>
              <a:tr h="5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viekirax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+ </a:t>
                      </a: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exviera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+ 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RBV</a:t>
                      </a:r>
                      <a:b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(n = 2.044)</a:t>
                      </a:r>
                      <a:endParaRPr lang="de-DE" sz="11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viekirax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+ </a:t>
                      </a: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exviera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® </a:t>
                      </a:r>
                      <a: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de-DE" sz="16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(n = 588)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177"/>
                    </a:solidFill>
                  </a:tcPr>
                </a:tc>
              </a:tr>
              <a:tr h="5297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Sehr häufig (≥ 10% der Patienten)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Erschöpfung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Asthenie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Schlaflosigkeit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Übelkeit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Pruritus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Häufig (≥ 1% bis &lt;10% der Patienten)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Anämie (</a:t>
                      </a:r>
                      <a:r>
                        <a:rPr lang="de-DE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Hb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&lt; 10 g/</a:t>
                      </a:r>
                      <a:r>
                        <a:rPr lang="de-DE" sz="14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Pruritus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Ribavirin</a:t>
                      </a: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-Dosisreduktion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aufgrund von 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Nebenwirkungen*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4.8%</a:t>
                      </a:r>
                      <a:b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(n</a:t>
                      </a:r>
                      <a:r>
                        <a:rPr lang="de-DE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99 / 2.044)</a:t>
                      </a:r>
                      <a:endParaRPr lang="de-DE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Abbruchraten aufgrund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von Nebenwirkungen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0.2%</a:t>
                      </a:r>
                      <a:b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de-DE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</a:t>
                      </a:r>
                      <a:r>
                        <a:rPr lang="de-DE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 5 / 2.044)</a:t>
                      </a:r>
                      <a:endParaRPr lang="de-D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06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931971" y="1052736"/>
            <a:ext cx="7456453" cy="584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b="1" kern="0" dirty="0" smtClean="0"/>
              <a:t>Nebenwirkungsprofil in klinischen Studien (n &gt; </a:t>
            </a:r>
            <a:r>
              <a:rPr lang="de-DE" b="1" kern="0" dirty="0"/>
              <a:t>2.600 </a:t>
            </a:r>
            <a:r>
              <a:rPr lang="de-DE" b="1" kern="0" dirty="0" smtClean="0"/>
              <a:t>Studienteilnehmer)</a:t>
            </a:r>
            <a:endParaRPr lang="de-DE" b="1" kern="0" dirty="0">
              <a:solidFill>
                <a:srgbClr val="84BD00"/>
              </a:solidFill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1003979" y="5331957"/>
            <a:ext cx="7168420" cy="83334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34290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749300" indent="-22860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077913" indent="-273050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1436688" indent="-271463" algn="l" defTabSz="457200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19431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4003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8575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314700" indent="-228600" algn="l" defTabSz="457200" rtl="0" eaLnBrk="1" fontAlgn="base" hangingPunct="1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600" i="1" dirty="0"/>
              <a:t>Bei </a:t>
            </a:r>
            <a:r>
              <a:rPr lang="de-DE" sz="1600" i="1" dirty="0" smtClean="0"/>
              <a:t>der Mehrzahl </a:t>
            </a:r>
            <a:r>
              <a:rPr lang="de-DE" sz="1600" i="1" dirty="0"/>
              <a:t>der </a:t>
            </a:r>
            <a:r>
              <a:rPr lang="de-DE" sz="1600" i="1" dirty="0" smtClean="0"/>
              <a:t>dargestellten Nebenwirkungen</a:t>
            </a:r>
            <a:br>
              <a:rPr lang="de-DE" sz="1600" i="1" dirty="0" smtClean="0"/>
            </a:br>
            <a:r>
              <a:rPr lang="de-DE" sz="1600" i="1" dirty="0" smtClean="0"/>
              <a:t>handelte </a:t>
            </a:r>
            <a:r>
              <a:rPr lang="de-DE" sz="1600" i="1" dirty="0"/>
              <a:t>es sich um </a:t>
            </a:r>
            <a:r>
              <a:rPr lang="de-DE" sz="1600" i="1" dirty="0" smtClean="0"/>
              <a:t>Reaktionen vom </a:t>
            </a:r>
            <a:r>
              <a:rPr lang="de-DE" sz="1600" i="1" dirty="0"/>
              <a:t>Schweregrad </a:t>
            </a:r>
            <a:r>
              <a:rPr lang="de-DE" sz="1600" i="1" dirty="0" smtClean="0"/>
              <a:t>1 (milde Ausprägung).</a:t>
            </a:r>
            <a:endParaRPr kumimoji="0" lang="de-DE" sz="1600" b="0" i="1" u="none" strike="noStrike" kern="0" cap="none" spc="0" normalizeH="0" noProof="0" dirty="0" smtClean="0">
              <a:ln>
                <a:noFill/>
              </a:ln>
              <a:solidFill>
                <a:srgbClr val="070605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3" y="6021288"/>
            <a:ext cx="8136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lang="de-DE" sz="1200" b="1" dirty="0" smtClean="0"/>
              <a:t>* </a:t>
            </a:r>
            <a:r>
              <a:rPr lang="de-DE" sz="1200" b="1" dirty="0" smtClean="0"/>
              <a:t>Patienten </a:t>
            </a:r>
            <a:r>
              <a:rPr lang="de-DE" sz="1200" b="1" dirty="0" smtClean="0"/>
              <a:t>mit RBV-Dosisreduktion zeigten vergleichbare SVR-Raten zu Patienten ohne RBV-Dosisreduktion.</a:t>
            </a:r>
            <a:endParaRPr lang="de-DE" sz="1200" b="1" dirty="0"/>
          </a:p>
        </p:txBody>
      </p:sp>
      <p:sp>
        <p:nvSpPr>
          <p:cNvPr id="9" name="TextBox 6"/>
          <p:cNvSpPr txBox="1"/>
          <p:nvPr/>
        </p:nvSpPr>
        <p:spPr>
          <a:xfrm rot="10800000" flipV="1">
            <a:off x="3242883" y="6309899"/>
            <a:ext cx="326991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de-DE" sz="800" dirty="0" smtClean="0"/>
              <a:t>Fachinformationen </a:t>
            </a:r>
            <a:r>
              <a:rPr lang="de-DE" sz="800" dirty="0" err="1" smtClean="0"/>
              <a:t>viekirax</a:t>
            </a:r>
            <a:r>
              <a:rPr lang="de-DE" sz="800" dirty="0" smtClean="0"/>
              <a:t>® und </a:t>
            </a:r>
            <a:r>
              <a:rPr lang="de-DE" sz="800" dirty="0" err="1" smtClean="0"/>
              <a:t>exviera</a:t>
            </a:r>
            <a:r>
              <a:rPr lang="de-DE" sz="800" dirty="0" smtClean="0"/>
              <a:t>® (Stand: Januar 2015)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13119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bVie Template (Footnotes) TO BE USED">
  <a:themeElements>
    <a:clrScheme name="AbbVie_Colors">
      <a:dk1>
        <a:srgbClr val="071D49"/>
      </a:dk1>
      <a:lt1>
        <a:srgbClr val="FFFFFF"/>
      </a:lt1>
      <a:dk2>
        <a:srgbClr val="A7BCD6"/>
      </a:dk2>
      <a:lt2>
        <a:srgbClr val="7DA1C4"/>
      </a:lt2>
      <a:accent1>
        <a:srgbClr val="00A9E0"/>
      </a:accent1>
      <a:accent2>
        <a:srgbClr val="8CE2D0"/>
      </a:accent2>
      <a:accent3>
        <a:srgbClr val="6BBBAE"/>
      </a:accent3>
      <a:accent4>
        <a:srgbClr val="C4D600"/>
      </a:accent4>
      <a:accent5>
        <a:srgbClr val="84BD00"/>
      </a:accent5>
      <a:accent6>
        <a:srgbClr val="702082"/>
      </a:accent6>
      <a:hlink>
        <a:srgbClr val="0082BA"/>
      </a:hlink>
      <a:folHlink>
        <a:srgbClr val="F1B43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smtClean="0">
            <a:latin typeface="+mn-lt"/>
          </a:defRPr>
        </a:defPPr>
      </a:lstStyle>
    </a:txDef>
  </a:objectDefaults>
  <a:extraClrSchemeLst>
    <a:extraClrScheme>
      <a:clrScheme name="GDS_Branding_Temp_2011_WHITE 1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2A8DBA"/>
        </a:accent1>
        <a:accent2>
          <a:srgbClr val="60B4DA"/>
        </a:accent2>
        <a:accent3>
          <a:srgbClr val="FFFFFF"/>
        </a:accent3>
        <a:accent4>
          <a:srgbClr val="000000"/>
        </a:accent4>
        <a:accent5>
          <a:srgbClr val="ACC5D9"/>
        </a:accent5>
        <a:accent6>
          <a:srgbClr val="56A3C5"/>
        </a:accent6>
        <a:hlink>
          <a:srgbClr val="ABD7EB"/>
        </a:hlink>
        <a:folHlink>
          <a:srgbClr val="2A8D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2">
        <a:dk1>
          <a:srgbClr val="000000"/>
        </a:dk1>
        <a:lt1>
          <a:srgbClr val="FFFFFF"/>
        </a:lt1>
        <a:dk2>
          <a:srgbClr val="840281"/>
        </a:dk2>
        <a:lt2>
          <a:srgbClr val="B5B5B5"/>
        </a:lt2>
        <a:accent1>
          <a:srgbClr val="840281"/>
        </a:accent1>
        <a:accent2>
          <a:srgbClr val="B878B2"/>
        </a:accent2>
        <a:accent3>
          <a:srgbClr val="FFFFFF"/>
        </a:accent3>
        <a:accent4>
          <a:srgbClr val="000000"/>
        </a:accent4>
        <a:accent5>
          <a:srgbClr val="C2AAC1"/>
        </a:accent5>
        <a:accent6>
          <a:srgbClr val="A66CA1"/>
        </a:accent6>
        <a:hlink>
          <a:srgbClr val="D9B7D6"/>
        </a:hlink>
        <a:folHlink>
          <a:srgbClr val="8402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3">
        <a:dk1>
          <a:srgbClr val="000000"/>
        </a:dk1>
        <a:lt1>
          <a:srgbClr val="FFFFFF"/>
        </a:lt1>
        <a:dk2>
          <a:srgbClr val="549117"/>
        </a:dk2>
        <a:lt2>
          <a:srgbClr val="B5B5B5"/>
        </a:lt2>
        <a:accent1>
          <a:srgbClr val="549117"/>
        </a:accent1>
        <a:accent2>
          <a:srgbClr val="52BE08"/>
        </a:accent2>
        <a:accent3>
          <a:srgbClr val="FFFFFF"/>
        </a:accent3>
        <a:accent4>
          <a:srgbClr val="000000"/>
        </a:accent4>
        <a:accent5>
          <a:srgbClr val="B3C7AB"/>
        </a:accent5>
        <a:accent6>
          <a:srgbClr val="49AC06"/>
        </a:accent6>
        <a:hlink>
          <a:srgbClr val="7FDC22"/>
        </a:hlink>
        <a:folHlink>
          <a:srgbClr val="5491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4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0053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5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F103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bbVie_Colors">
    <a:dk1>
      <a:srgbClr val="071D49"/>
    </a:dk1>
    <a:lt1>
      <a:srgbClr val="FFFFFF"/>
    </a:lt1>
    <a:dk2>
      <a:srgbClr val="A7BCD6"/>
    </a:dk2>
    <a:lt2>
      <a:srgbClr val="7DA1C4"/>
    </a:lt2>
    <a:accent1>
      <a:srgbClr val="00A9E0"/>
    </a:accent1>
    <a:accent2>
      <a:srgbClr val="8CE2D0"/>
    </a:accent2>
    <a:accent3>
      <a:srgbClr val="6BBBAE"/>
    </a:accent3>
    <a:accent4>
      <a:srgbClr val="C4D600"/>
    </a:accent4>
    <a:accent5>
      <a:srgbClr val="84BD00"/>
    </a:accent5>
    <a:accent6>
      <a:srgbClr val="702082"/>
    </a:accent6>
    <a:hlink>
      <a:srgbClr val="0082BA"/>
    </a:hlink>
    <a:folHlink>
      <a:srgbClr val="F1B434"/>
    </a:folHlink>
  </a:clrScheme>
</a:themeOverride>
</file>

<file path=ppt/theme/themeOverride2.xml><?xml version="1.0" encoding="utf-8"?>
<a:themeOverride xmlns:a="http://schemas.openxmlformats.org/drawingml/2006/main">
  <a:clrScheme name="AbbVie_Colors">
    <a:dk1>
      <a:srgbClr val="071D49"/>
    </a:dk1>
    <a:lt1>
      <a:srgbClr val="FFFFFF"/>
    </a:lt1>
    <a:dk2>
      <a:srgbClr val="A7BCD6"/>
    </a:dk2>
    <a:lt2>
      <a:srgbClr val="7DA1C4"/>
    </a:lt2>
    <a:accent1>
      <a:srgbClr val="00A9E0"/>
    </a:accent1>
    <a:accent2>
      <a:srgbClr val="8CE2D0"/>
    </a:accent2>
    <a:accent3>
      <a:srgbClr val="6BBBAE"/>
    </a:accent3>
    <a:accent4>
      <a:srgbClr val="C4D600"/>
    </a:accent4>
    <a:accent5>
      <a:srgbClr val="84BD00"/>
    </a:accent5>
    <a:accent6>
      <a:srgbClr val="702082"/>
    </a:accent6>
    <a:hlink>
      <a:srgbClr val="0082BA"/>
    </a:hlink>
    <a:folHlink>
      <a:srgbClr val="F1B43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Bildschirmpräsentation (4:3)</PresentationFormat>
  <Paragraphs>153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AbbVie Template (Footnotes) TO BE USED</vt:lpstr>
      <vt:lpstr>PowerPoint-Präsentation</vt:lpstr>
      <vt:lpstr>PowerPoint-Präsentation</vt:lpstr>
      <vt:lpstr>PowerPoint-Präsentation</vt:lpstr>
      <vt:lpstr>PowerPoint-Präsentation</vt:lpstr>
      <vt:lpstr>SVR12 in klinischen Phase 3-Studien bei Patienten mit HCV-GT1</vt:lpstr>
      <vt:lpstr>PowerPoint-Präsentation</vt:lpstr>
      <vt:lpstr>PowerPoint-Präsentation</vt:lpstr>
      <vt:lpstr>PowerPoint-Präsentation</vt:lpstr>
    </vt:vector>
  </TitlesOfParts>
  <Company>Abbott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Kleine</dc:creator>
  <cp:lastModifiedBy>Henning Kleine</cp:lastModifiedBy>
  <cp:revision>27</cp:revision>
  <dcterms:created xsi:type="dcterms:W3CDTF">2014-12-29T10:22:46Z</dcterms:created>
  <dcterms:modified xsi:type="dcterms:W3CDTF">2014-12-30T09:19:23Z</dcterms:modified>
</cp:coreProperties>
</file>